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6_4EBF32E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09" r:id="rId3"/>
    <p:sldId id="307" r:id="rId4"/>
    <p:sldId id="310" r:id="rId5"/>
    <p:sldId id="308" r:id="rId6"/>
    <p:sldId id="312" r:id="rId7"/>
    <p:sldId id="313" r:id="rId8"/>
    <p:sldId id="314" r:id="rId9"/>
    <p:sldId id="381" r:id="rId10"/>
    <p:sldId id="316" r:id="rId11"/>
    <p:sldId id="317" r:id="rId12"/>
    <p:sldId id="373" r:id="rId13"/>
    <p:sldId id="380" r:id="rId14"/>
    <p:sldId id="374" r:id="rId15"/>
    <p:sldId id="376" r:id="rId16"/>
    <p:sldId id="319" r:id="rId17"/>
    <p:sldId id="320" r:id="rId18"/>
    <p:sldId id="321" r:id="rId19"/>
    <p:sldId id="322" r:id="rId20"/>
    <p:sldId id="377" r:id="rId21"/>
    <p:sldId id="388" r:id="rId22"/>
    <p:sldId id="375" r:id="rId23"/>
    <p:sldId id="389" r:id="rId24"/>
    <p:sldId id="390" r:id="rId25"/>
    <p:sldId id="326" r:id="rId26"/>
    <p:sldId id="327" r:id="rId27"/>
    <p:sldId id="328" r:id="rId28"/>
    <p:sldId id="329" r:id="rId29"/>
    <p:sldId id="331" r:id="rId30"/>
    <p:sldId id="378" r:id="rId31"/>
    <p:sldId id="391" r:id="rId32"/>
    <p:sldId id="333" r:id="rId33"/>
    <p:sldId id="334" r:id="rId34"/>
    <p:sldId id="398" r:id="rId35"/>
    <p:sldId id="392" r:id="rId36"/>
    <p:sldId id="339" r:id="rId37"/>
    <p:sldId id="393" r:id="rId38"/>
    <p:sldId id="394" r:id="rId39"/>
    <p:sldId id="341" r:id="rId40"/>
    <p:sldId id="342" r:id="rId41"/>
    <p:sldId id="395" r:id="rId42"/>
    <p:sldId id="396" r:id="rId43"/>
    <p:sldId id="397" r:id="rId44"/>
    <p:sldId id="347" r:id="rId45"/>
    <p:sldId id="348" r:id="rId46"/>
    <p:sldId id="346" r:id="rId47"/>
    <p:sldId id="379" r:id="rId48"/>
    <p:sldId id="349" r:id="rId49"/>
    <p:sldId id="350" r:id="rId50"/>
    <p:sldId id="351" r:id="rId51"/>
    <p:sldId id="352" r:id="rId52"/>
    <p:sldId id="387" r:id="rId53"/>
    <p:sldId id="386" r:id="rId54"/>
    <p:sldId id="362" r:id="rId55"/>
    <p:sldId id="363" r:id="rId56"/>
    <p:sldId id="399" r:id="rId57"/>
    <p:sldId id="402" r:id="rId58"/>
    <p:sldId id="401" r:id="rId59"/>
    <p:sldId id="358" r:id="rId60"/>
    <p:sldId id="359" r:id="rId61"/>
    <p:sldId id="360" r:id="rId62"/>
    <p:sldId id="361" r:id="rId63"/>
    <p:sldId id="400" r:id="rId64"/>
    <p:sldId id="385" r:id="rId65"/>
    <p:sldId id="384" r:id="rId66"/>
    <p:sldId id="383" r:id="rId67"/>
    <p:sldId id="382" r:id="rId68"/>
    <p:sldId id="371" r:id="rId69"/>
    <p:sldId id="33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530185-3661-B7BD-3660-21C64E546811}" name="Aaditya Purani" initials="AP" userId="S::apurani@tesla.com::7bc18804-26ed-4bf2-927e-8b0ae43b56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6"/>
    <p:restoredTop sz="97872"/>
  </p:normalViewPr>
  <p:slideViewPr>
    <p:cSldViewPr snapToGrid="0" snapToObjects="1">
      <p:cViewPr varScale="1">
        <p:scale>
          <a:sx n="227" d="100"/>
          <a:sy n="227"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modernComment_136_4EBF32E2.xml><?xml version="1.0" encoding="utf-8"?>
<p188:cmLst xmlns:a="http://schemas.openxmlformats.org/drawingml/2006/main" xmlns:r="http://schemas.openxmlformats.org/officeDocument/2006/relationships" xmlns:p188="http://schemas.microsoft.com/office/powerpoint/2018/8/main">
  <p188:cm id="{409A7160-282F-F947-AD0E-B611EFC4BC40}" authorId="{AA530185-3661-B7BD-3660-21C64E546811}" status="resolved" created="2022-07-06T01:33:40.887">
    <pc:sldMkLst xmlns:pc="http://schemas.microsoft.com/office/powerpoint/2013/main/command">
      <pc:docMk/>
      <pc:sldMk cId="1321153250" sldId="310"/>
    </pc:sldMkLst>
    <p188:txBody>
      <a:bodyPr/>
      <a:lstStyle/>
      <a:p>
        <a:r>
          <a:rPr lang="en-US"/>
          <a:t>Why there is question mark on node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17CB4-3FE1-C342-8F8B-FB256383CE3E}"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16AD4-FB4F-D04C-858D-5D315AFF5812}" type="slidenum">
              <a:rPr lang="en-US" smtClean="0"/>
              <a:t>‹#›</a:t>
            </a:fld>
            <a:endParaRPr lang="en-US"/>
          </a:p>
        </p:txBody>
      </p:sp>
    </p:spTree>
    <p:extLst>
      <p:ext uri="{BB962C8B-B14F-4D97-AF65-F5344CB8AC3E}">
        <p14:creationId xmlns:p14="http://schemas.microsoft.com/office/powerpoint/2010/main" val="182401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98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65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7698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021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9329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Tree>
    <p:extLst>
      <p:ext uri="{BB962C8B-B14F-4D97-AF65-F5344CB8AC3E}">
        <p14:creationId xmlns:p14="http://schemas.microsoft.com/office/powerpoint/2010/main" val="281891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1402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771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288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7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05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9351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6206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590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817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6212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9031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0005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1199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0943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572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4161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13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1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683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298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0479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439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917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19A2-A062-7B63-5144-F7F85E2690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BA9C61-A3BD-0554-438D-58061A305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F4E9D-55DD-7C7F-F36A-43154921AE38}"/>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3CDB6AF2-BB4B-BB56-6186-7B8321E7A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49C4-6C3F-9D14-278E-2AC5A452A7D3}"/>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85509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CD89-27EA-88BA-1586-2040088FF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FAE93C-14FD-C59C-1443-B314A5329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89C1C-9936-7B5D-7B81-4776325B72F2}"/>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D80F7FCF-2CBA-1A10-D483-CD6420DD4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B2E55-AECC-DDF6-92FF-53B8890837C4}"/>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9705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4A011-7BD4-599A-DF54-70C0353598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D680C4-6BEC-2504-3D9C-F9F496477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5713A-5E60-CDB9-50DC-7D93F38DA7C6}"/>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DCAB4EDA-9CF0-480D-AB61-70AC22583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F0C60-4EF3-9662-D120-A274B7B9B67B}"/>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24226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8F36-B763-C836-62B4-B35B308AB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526C9D-8294-E93B-E27C-0FDAB2BA98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08262-1814-6646-0313-02A11CBEFB58}"/>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C6B1D963-5C10-FF0F-FA27-121F5290E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A0B6E-9309-0706-6C50-349B8A06E779}"/>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417946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5495-AE2A-8ACE-F2D7-96A516522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A1F5B4-DC9D-5A26-754E-27D72D28B4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A3703-4239-85C6-44C7-0B6A520F9EE7}"/>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BB69F5AB-0BE0-629B-A8BD-C3C4DF6ED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DCDB6-6E7C-721C-09B5-1F2265420BEB}"/>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2443550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8923-B527-1B7D-EDC4-45BB0456F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7AE39-F80A-F036-94D4-A28982BCC5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314204-B374-944C-46B5-35DBA7AA4A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DB2291-190D-D5ED-9265-8F97FA043204}"/>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6" name="Footer Placeholder 5">
            <a:extLst>
              <a:ext uri="{FF2B5EF4-FFF2-40B4-BE49-F238E27FC236}">
                <a16:creationId xmlns:a16="http://schemas.microsoft.com/office/drawing/2014/main" id="{10A5ADE9-42F0-D122-99E3-2D47089F8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7FF98-EA31-247B-01FD-368325BC8CC0}"/>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43430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CD61-0917-C730-A401-6C3E1A5171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ADDDE-1E7B-0A96-F7A6-BD8FA3E792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6FA3E-AE21-F2D1-A614-E3CAC4BBF7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AAF37-658A-2CE5-BDEE-55B3D524CD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C7950-107D-17C9-D03D-0194D4DF4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0C832E-7031-AA2C-94A1-B0FC7FE12EEB}"/>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8" name="Footer Placeholder 7">
            <a:extLst>
              <a:ext uri="{FF2B5EF4-FFF2-40B4-BE49-F238E27FC236}">
                <a16:creationId xmlns:a16="http://schemas.microsoft.com/office/drawing/2014/main" id="{7C1D8CF4-6D6B-A95C-F5C9-E83BA7F240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AE1241-2F06-C6C3-58E4-62FBA966B2BB}"/>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17217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F5F7-A16D-FB4E-D8AE-776F1B60B9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809D14-C980-5473-B833-39830DD244FD}"/>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4" name="Footer Placeholder 3">
            <a:extLst>
              <a:ext uri="{FF2B5EF4-FFF2-40B4-BE49-F238E27FC236}">
                <a16:creationId xmlns:a16="http://schemas.microsoft.com/office/drawing/2014/main" id="{B1AFF619-E414-8CBC-F3DE-72F1D545AC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EE3C70-99A3-4B73-20EC-EFAB7CE5F426}"/>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231719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5C4C9-A193-8932-3DC2-35B7AF9E7BB5}"/>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3" name="Footer Placeholder 2">
            <a:extLst>
              <a:ext uri="{FF2B5EF4-FFF2-40B4-BE49-F238E27FC236}">
                <a16:creationId xmlns:a16="http://schemas.microsoft.com/office/drawing/2014/main" id="{84C6D0A1-795E-08AB-2244-0D18749DD0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4B7739-20AE-7D99-5227-6D9CEF4EA8A5}"/>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320950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CC48-652F-3D5F-6791-A9AD498C6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3AFE9D-B210-4D29-6B27-B7367DE32B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B2D282-18F8-F9D2-BCE3-5BE1094C4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0257C-3A13-B940-D8E9-D690DB21CCAF}"/>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6" name="Footer Placeholder 5">
            <a:extLst>
              <a:ext uri="{FF2B5EF4-FFF2-40B4-BE49-F238E27FC236}">
                <a16:creationId xmlns:a16="http://schemas.microsoft.com/office/drawing/2014/main" id="{1093DC77-6421-11BD-6561-53FEC2E96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C8D47-6B53-F168-96B7-2741CAE94BD7}"/>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343964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774F-24FD-9783-213B-7D8F73EEF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9B4697-444D-31DF-6EDD-7C2C8748B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E2C39-13C3-BD89-37B9-85E71C759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42B02C-9F1E-59B3-32BE-C6903C816FAE}"/>
              </a:ext>
            </a:extLst>
          </p:cNvPr>
          <p:cNvSpPr>
            <a:spLocks noGrp="1"/>
          </p:cNvSpPr>
          <p:nvPr>
            <p:ph type="dt" sz="half" idx="10"/>
          </p:nvPr>
        </p:nvSpPr>
        <p:spPr/>
        <p:txBody>
          <a:bodyPr/>
          <a:lstStyle/>
          <a:p>
            <a:fld id="{3D18E172-5FBD-9A44-BC33-1ACE22E3DE02}" type="datetimeFigureOut">
              <a:rPr lang="en-US" smtClean="0"/>
              <a:t>7/21/22</a:t>
            </a:fld>
            <a:endParaRPr lang="en-US"/>
          </a:p>
        </p:txBody>
      </p:sp>
      <p:sp>
        <p:nvSpPr>
          <p:cNvPr id="6" name="Footer Placeholder 5">
            <a:extLst>
              <a:ext uri="{FF2B5EF4-FFF2-40B4-BE49-F238E27FC236}">
                <a16:creationId xmlns:a16="http://schemas.microsoft.com/office/drawing/2014/main" id="{8505032C-B6CD-F4BD-4545-20977CAD1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BC7E40-CEB5-0501-1BE4-DDB0D142547B}"/>
              </a:ext>
            </a:extLst>
          </p:cNvPr>
          <p:cNvSpPr>
            <a:spLocks noGrp="1"/>
          </p:cNvSpPr>
          <p:nvPr>
            <p:ph type="sldNum" sz="quarter" idx="12"/>
          </p:nvPr>
        </p:nvSpPr>
        <p:spPr/>
        <p:txBody>
          <a:bodyPr/>
          <a:lstStyle/>
          <a:p>
            <a:fld id="{74CB7A4D-3B82-B74A-BC88-A0605166C866}" type="slidenum">
              <a:rPr lang="en-US" smtClean="0"/>
              <a:t>‹#›</a:t>
            </a:fld>
            <a:endParaRPr lang="en-US"/>
          </a:p>
        </p:txBody>
      </p:sp>
    </p:spTree>
    <p:extLst>
      <p:ext uri="{BB962C8B-B14F-4D97-AF65-F5344CB8AC3E}">
        <p14:creationId xmlns:p14="http://schemas.microsoft.com/office/powerpoint/2010/main" val="3428196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5B3A2D-F5AC-2661-ED9F-C7162A30A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F719E0-360D-D9F9-7F4D-24955F90EA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54ED8-2A7C-B984-4F81-A4716AB6C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8E172-5FBD-9A44-BC33-1ACE22E3DE02}" type="datetimeFigureOut">
              <a:rPr lang="en-US" smtClean="0"/>
              <a:t>7/21/22</a:t>
            </a:fld>
            <a:endParaRPr lang="en-US"/>
          </a:p>
        </p:txBody>
      </p:sp>
      <p:sp>
        <p:nvSpPr>
          <p:cNvPr id="5" name="Footer Placeholder 4">
            <a:extLst>
              <a:ext uri="{FF2B5EF4-FFF2-40B4-BE49-F238E27FC236}">
                <a16:creationId xmlns:a16="http://schemas.microsoft.com/office/drawing/2014/main" id="{A4BA0E37-F81E-67AB-F6B3-41AE32D10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400628-8D5E-21D9-A16D-498239924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B7A4D-3B82-B74A-BC88-A0605166C866}" type="slidenum">
              <a:rPr lang="en-US" smtClean="0"/>
              <a:t>‹#›</a:t>
            </a:fld>
            <a:endParaRPr lang="en-US"/>
          </a:p>
        </p:txBody>
      </p:sp>
    </p:spTree>
    <p:extLst>
      <p:ext uri="{BB962C8B-B14F-4D97-AF65-F5344CB8AC3E}">
        <p14:creationId xmlns:p14="http://schemas.microsoft.com/office/powerpoint/2010/main" val="4220449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src.microsoft.com/update-guide/vulnerability/CVE-2021-43908"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video" Target="https://www.youtube.com/embed/5-MsdutfvFE?feature=oembed"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mple.com/exp.html"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ideo" Target="https://www.youtube.com/embed/GkBvmBQmIYU?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github.com/electron/electron/security/advisories/GHSA-mpjm-v997-c4h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xml"/><Relationship Id="rId1" Type="http://schemas.openxmlformats.org/officeDocument/2006/relationships/video" Target="https://www.youtube.com/embed/DsB239FqcZk?feature=oembe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6_4EBF32E2.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lectron/electron/blob/bd10b19b0cdc46cdbadb570af89305e64541b679/shell/renderer/electron_sandboxed_renderer_client.cc#L217"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3.sv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video" Target="https://www.youtube.com/embed/--Qjj6xk_s0?feature=oembed"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electron/electron/blob/35ac7fb8e61be744206918684a6881d460591620/shell/renderer/electron_render_frame_observer.cc#L133"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video" Target="https://www.youtube.com/embed/b89GHLvLk_U?feature=oembed"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urce.chromium.org/chromium/chromium/src/+/main:third_party/blink/renderer/core/frame/frame.h;l=139?q=ismainframe&amp;ss=chromium"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www.electronjs.org/docs/latest/tutorial/security"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twitter.com/wcbowling" TargetMode="External"/><Relationship Id="rId2" Type="http://schemas.openxmlformats.org/officeDocument/2006/relationships/hyperlink" Target="https://twitter.com/S1r1u5_" TargetMode="External"/><Relationship Id="rId1" Type="http://schemas.openxmlformats.org/officeDocument/2006/relationships/slideLayout" Target="../slideLayouts/slideLayout1.xml"/><Relationship Id="rId5" Type="http://schemas.openxmlformats.org/officeDocument/2006/relationships/hyperlink" Target="https://twitter.com/aaditya_purani" TargetMode="External"/><Relationship Id="rId4" Type="http://schemas.openxmlformats.org/officeDocument/2006/relationships/hyperlink" Target="https://twitter.com/TheGrandPew"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electrovolt.io/"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93A1-C8EE-AB41-DB56-B2461E59C7B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214B36-9F12-1486-8442-D4048818ECB4}"/>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E5566164-47E8-9BDB-A8DB-AD8A669A3E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77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FC8A-27DF-369A-CB93-21689EE1391C}"/>
              </a:ext>
            </a:extLst>
          </p:cNvPr>
          <p:cNvSpPr>
            <a:spLocks noGrp="1"/>
          </p:cNvSpPr>
          <p:nvPr>
            <p:ph type="title"/>
          </p:nvPr>
        </p:nvSpPr>
        <p:spPr>
          <a:xfrm>
            <a:off x="268111" y="1262218"/>
            <a:ext cx="10414000" cy="720208"/>
          </a:xfrm>
        </p:spPr>
        <p:txBody>
          <a:bodyPr>
            <a:noAutofit/>
          </a:bodyPr>
          <a:lstStyle/>
          <a:p>
            <a:pPr algn="l"/>
            <a:r>
              <a:rPr lang="en-US" b="1" dirty="0">
                <a:solidFill>
                  <a:srgbClr val="00B0F0"/>
                </a:solidFill>
                <a:latin typeface="+mn-lt"/>
              </a:rPr>
              <a:t>NI: </a:t>
            </a:r>
            <a:r>
              <a:rPr lang="en-US" b="1" dirty="0">
                <a:solidFill>
                  <a:srgbClr val="FF0000"/>
                </a:solidFill>
                <a:latin typeface="+mn-lt"/>
              </a:rPr>
              <a:t>true</a:t>
            </a:r>
            <a:r>
              <a:rPr lang="en-US" b="1" dirty="0">
                <a:solidFill>
                  <a:srgbClr val="00B0F0"/>
                </a:solidFill>
                <a:latin typeface="+mn-lt"/>
              </a:rPr>
              <a:t>, CISO: </a:t>
            </a:r>
            <a:r>
              <a:rPr lang="en-US" b="1" dirty="0">
                <a:solidFill>
                  <a:srgbClr val="FF0000"/>
                </a:solidFill>
                <a:latin typeface="+mn-lt"/>
              </a:rPr>
              <a:t>false</a:t>
            </a:r>
            <a:r>
              <a:rPr lang="en-US" b="1" dirty="0">
                <a:solidFill>
                  <a:srgbClr val="00B0F0"/>
                </a:solidFill>
                <a:latin typeface="+mn-lt"/>
              </a:rPr>
              <a:t>, SBX: </a:t>
            </a:r>
            <a:r>
              <a:rPr lang="en-US" b="1" dirty="0">
                <a:solidFill>
                  <a:srgbClr val="FF0000"/>
                </a:solidFill>
                <a:latin typeface="+mn-lt"/>
              </a:rPr>
              <a:t>false</a:t>
            </a:r>
            <a:br>
              <a:rPr lang="en-US" b="1" dirty="0">
                <a:latin typeface="+mn-lt"/>
              </a:rPr>
            </a:br>
            <a:endParaRPr lang="en-US" b="1" dirty="0">
              <a:latin typeface="+mn-lt"/>
            </a:endParaRPr>
          </a:p>
        </p:txBody>
      </p:sp>
      <p:sp>
        <p:nvSpPr>
          <p:cNvPr id="3" name="Text Placeholder 2">
            <a:extLst>
              <a:ext uri="{FF2B5EF4-FFF2-40B4-BE49-F238E27FC236}">
                <a16:creationId xmlns:a16="http://schemas.microsoft.com/office/drawing/2014/main" id="{D8DD8A74-5BF1-95A3-C69F-D826F5D512AE}"/>
              </a:ext>
            </a:extLst>
          </p:cNvPr>
          <p:cNvSpPr>
            <a:spLocks noGrp="1"/>
          </p:cNvSpPr>
          <p:nvPr>
            <p:ph type="body" sz="quarter" idx="1"/>
          </p:nvPr>
        </p:nvSpPr>
        <p:spPr>
          <a:xfrm>
            <a:off x="809978" y="1622322"/>
            <a:ext cx="11382022" cy="1655762"/>
          </a:xfrm>
        </p:spPr>
        <p:txBody>
          <a:bodyPr>
            <a:noAutofit/>
          </a:bodyPr>
          <a:lstStyle/>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Easy to get a shell as node is exposed to the renderer</a:t>
            </a: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Find a way to embed your JavaScript </a:t>
            </a: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r>
              <a:rPr lang="en-US" sz="1800" dirty="0">
                <a:latin typeface="Arial" panose="020B0604020202020204" pitchFamily="34" charset="0"/>
                <a:cs typeface="Arial" panose="020B0604020202020204" pitchFamily="34" charset="0"/>
              </a:rPr>
              <a:t>Non-Sandboxed Renderer:</a:t>
            </a:r>
          </a:p>
          <a:p>
            <a:pPr algn="l" rtl="0"/>
            <a:r>
              <a:rPr lang="en-US" sz="1800" dirty="0">
                <a:latin typeface="Arial" panose="020B0604020202020204" pitchFamily="34" charset="0"/>
                <a:cs typeface="Arial" panose="020B0604020202020204" pitchFamily="34" charset="0"/>
              </a:rPr>
              <a:t> (new BrowserWindow({webPreferences:{ sandbox: </a:t>
            </a:r>
            <a:r>
              <a:rPr lang="en-US" sz="1800" dirty="0">
                <a:solidFill>
                  <a:srgbClr val="FF0000"/>
                </a:solidFill>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nodeIntegration: </a:t>
            </a:r>
            <a:r>
              <a:rPr lang="en-US" sz="1800" dirty="0">
                <a:solidFill>
                  <a:srgbClr val="FF0000"/>
                </a:solidFill>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contextIsolation: </a:t>
            </a:r>
            <a:r>
              <a:rPr lang="en-US" sz="1800" dirty="0">
                <a:solidFill>
                  <a:srgbClr val="FF0000"/>
                </a:solidFill>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 })).loadURL(‘//</a:t>
            </a:r>
            <a:r>
              <a:rPr lang="en-US" sz="1800" dirty="0" err="1">
                <a:latin typeface="Arial" panose="020B0604020202020204" pitchFamily="34" charset="0"/>
                <a:cs typeface="Arial" panose="020B0604020202020204" pitchFamily="34" charset="0"/>
              </a:rPr>
              <a:t>example.com</a:t>
            </a:r>
            <a:r>
              <a:rPr lang="en-US" sz="1800" dirty="0">
                <a:latin typeface="Arial" panose="020B0604020202020204" pitchFamily="34" charset="0"/>
                <a:cs typeface="Arial" panose="020B0604020202020204" pitchFamily="34" charset="0"/>
              </a:rPr>
              <a:t>’)</a:t>
            </a:r>
          </a:p>
          <a:p>
            <a:pPr algn="l"/>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111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E79FA86-868F-D640-A00C-94D1AFD57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34" y="0"/>
            <a:ext cx="13292824" cy="838808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BA99561-0CEA-1DD3-FC91-2D6BC7DE40FB}"/>
              </a:ext>
            </a:extLst>
          </p:cNvPr>
          <p:cNvSpPr/>
          <p:nvPr/>
        </p:nvSpPr>
        <p:spPr>
          <a:xfrm>
            <a:off x="3344076" y="903108"/>
            <a:ext cx="2503568" cy="1896536"/>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ln w="0">
                <a:noFill/>
              </a:ln>
              <a:solidFill>
                <a:schemeClr val="accent1"/>
              </a:solidFill>
              <a:effectLst>
                <a:outerShdw blurRad="38100" dist="25400" dir="5400000" algn="ctr" rotWithShape="0">
                  <a:srgbClr val="6E747A">
                    <a:alpha val="43000"/>
                  </a:srgbClr>
                </a:outerShdw>
              </a:effectLst>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7906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338667" y="1309511"/>
            <a:ext cx="11638844" cy="5429956"/>
          </a:xfrm>
        </p:spPr>
        <p:txBody>
          <a:bodyPr>
            <a:noAutofit/>
          </a:bodyPr>
          <a:lstStyle/>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sz="2800" dirty="0">
                <a:latin typeface="Arial" panose="020B0604020202020204" pitchFamily="34" charset="0"/>
                <a:cs typeface="Arial" panose="020B0604020202020204" pitchFamily="34" charset="0"/>
              </a:rPr>
              <a:t>Bypasses “Trust Codebase” checkbox, allowing RCE to work even if you open untrusted codebases. </a:t>
            </a: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sz="2800" dirty="0">
                <a:latin typeface="Arial" panose="020B0604020202020204" pitchFamily="34" charset="0"/>
                <a:cs typeface="Arial" panose="020B0604020202020204" pitchFamily="34" charset="0"/>
              </a:rPr>
              <a:t>Limited markdown XSS -&gt; RCE chain </a:t>
            </a: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rtl="0"/>
            <a:endParaRPr lang="en-US" dirty="0">
              <a:latin typeface="Arial" panose="020B0604020202020204" pitchFamily="34" charset="0"/>
              <a:cs typeface="Arial" panose="020B0604020202020204" pitchFamily="34" charset="0"/>
            </a:endParaRPr>
          </a:p>
          <a:p>
            <a:pPr algn="l" rtl="0"/>
            <a:endParaRPr lang="en-US" dirty="0">
              <a:latin typeface="Arial" panose="020B0604020202020204" pitchFamily="34" charset="0"/>
              <a:cs typeface="Arial" panose="020B0604020202020204" pitchFamily="34" charset="0"/>
            </a:endParaRPr>
          </a:p>
          <a:p>
            <a:pPr algn="l" rtl="0"/>
            <a:r>
              <a:rPr lang="en-US" dirty="0">
                <a:latin typeface="Arial" panose="020B0604020202020204" pitchFamily="34" charset="0"/>
                <a:cs typeface="Arial" panose="020B0604020202020204" pitchFamily="34" charset="0"/>
              </a:rPr>
              <a:t>Advisory: </a:t>
            </a:r>
            <a:r>
              <a:rPr lang="en-US" u="sng" dirty="0">
                <a:latin typeface="Arial" panose="020B0604020202020204" pitchFamily="34" charset="0"/>
                <a:cs typeface="Arial" panose="020B0604020202020204" pitchFamily="34" charset="0"/>
                <a:hlinkClick r:id="rId2"/>
              </a:rPr>
              <a:t>https://msrc.microsoft.com/update-guide/vulnerability/CVE-2021-43908</a:t>
            </a:r>
            <a:r>
              <a:rPr lang="en-US" u="sng"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rtl="0"/>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BE975859-75C2-D728-2764-504E6E219F0E}"/>
              </a:ext>
            </a:extLst>
          </p:cNvPr>
          <p:cNvSpPr txBox="1">
            <a:spLocks/>
          </p:cNvSpPr>
          <p:nvPr/>
        </p:nvSpPr>
        <p:spPr>
          <a:xfrm>
            <a:off x="214489" y="-530578"/>
            <a:ext cx="10792178" cy="18400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solidFill>
                  <a:srgbClr val="00B0F0"/>
                </a:solidFill>
                <a:latin typeface="+mn-lt"/>
              </a:rPr>
              <a:t>Case Study 1: VS Code RCE bypassing Restricted Mode (CVE-2021-43908) </a:t>
            </a:r>
          </a:p>
        </p:txBody>
      </p:sp>
      <p:pic>
        <p:nvPicPr>
          <p:cNvPr id="5" name="Picture 13">
            <a:extLst>
              <a:ext uri="{FF2B5EF4-FFF2-40B4-BE49-F238E27FC236}">
                <a16:creationId xmlns:a16="http://schemas.microsoft.com/office/drawing/2014/main" id="{A508F681-CDB9-D04F-8C94-13DC768A0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277" y="645895"/>
            <a:ext cx="593766" cy="59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9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835BCA-FC63-411D-3B0F-10875A50E146}"/>
              </a:ext>
            </a:extLst>
          </p:cNvPr>
          <p:cNvSpPr txBox="1">
            <a:spLocks/>
          </p:cNvSpPr>
          <p:nvPr/>
        </p:nvSpPr>
        <p:spPr>
          <a:xfrm>
            <a:off x="124179" y="-1690512"/>
            <a:ext cx="11085688"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solidFill>
                  <a:srgbClr val="00B0F0"/>
                </a:solidFill>
                <a:latin typeface="+mn-lt"/>
              </a:rPr>
              <a:t>Case Study 1: VS Code RCE Flow</a:t>
            </a:r>
            <a:endParaRPr lang="en-US" sz="4000" b="1" dirty="0">
              <a:solidFill>
                <a:srgbClr val="00B0F0"/>
              </a:solidFill>
              <a:latin typeface="+mn-lt"/>
            </a:endParaRPr>
          </a:p>
        </p:txBody>
      </p:sp>
      <p:pic>
        <p:nvPicPr>
          <p:cNvPr id="3" name="Picture 2" descr="Diagram&#10;&#10;Description automatically generated">
            <a:extLst>
              <a:ext uri="{FF2B5EF4-FFF2-40B4-BE49-F238E27FC236}">
                <a16:creationId xmlns:a16="http://schemas.microsoft.com/office/drawing/2014/main" id="{83EFBFB5-B22E-C935-1A7E-A157FC3D07EB}"/>
              </a:ext>
            </a:extLst>
          </p:cNvPr>
          <p:cNvPicPr>
            <a:picLocks noChangeAspect="1"/>
          </p:cNvPicPr>
          <p:nvPr/>
        </p:nvPicPr>
        <p:blipFill>
          <a:blip r:embed="rId2"/>
          <a:stretch>
            <a:fillRect/>
          </a:stretch>
        </p:blipFill>
        <p:spPr>
          <a:xfrm>
            <a:off x="1678776" y="569448"/>
            <a:ext cx="9159388" cy="6190380"/>
          </a:xfrm>
          <a:prstGeom prst="rect">
            <a:avLst/>
          </a:prstGeom>
        </p:spPr>
      </p:pic>
      <p:pic>
        <p:nvPicPr>
          <p:cNvPr id="6" name="Picture 13">
            <a:extLst>
              <a:ext uri="{FF2B5EF4-FFF2-40B4-BE49-F238E27FC236}">
                <a16:creationId xmlns:a16="http://schemas.microsoft.com/office/drawing/2014/main" id="{2FB67104-A553-D722-A16F-64258D2F5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705" y="98172"/>
            <a:ext cx="593766" cy="59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528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demo1">
            <a:hlinkClick r:id="" action="ppaction://media"/>
            <a:extLst>
              <a:ext uri="{FF2B5EF4-FFF2-40B4-BE49-F238E27FC236}">
                <a16:creationId xmlns:a16="http://schemas.microsoft.com/office/drawing/2014/main" id="{3F7D0B4F-2793-AB00-5600-A1BCF371F7E3}"/>
              </a:ext>
            </a:extLst>
          </p:cNvPr>
          <p:cNvPicPr>
            <a:picLocks noRot="1" noChangeAspect="1"/>
          </p:cNvPicPr>
          <p:nvPr>
            <a:videoFile r:link="rId1"/>
          </p:nvPr>
        </p:nvPicPr>
        <p:blipFill>
          <a:blip r:embed="rId3"/>
          <a:stretch>
            <a:fillRect/>
          </a:stretch>
        </p:blipFill>
        <p:spPr>
          <a:xfrm>
            <a:off x="201404" y="880533"/>
            <a:ext cx="11866417" cy="5746045"/>
          </a:xfrm>
          <a:prstGeom prst="rect">
            <a:avLst/>
          </a:prstGeom>
        </p:spPr>
      </p:pic>
      <p:sp>
        <p:nvSpPr>
          <p:cNvPr id="5" name="Title 1">
            <a:extLst>
              <a:ext uri="{FF2B5EF4-FFF2-40B4-BE49-F238E27FC236}">
                <a16:creationId xmlns:a16="http://schemas.microsoft.com/office/drawing/2014/main" id="{C22606A9-7E97-FDD3-5DA5-6A915D0A31F9}"/>
              </a:ext>
            </a:extLst>
          </p:cNvPr>
          <p:cNvSpPr txBox="1">
            <a:spLocks/>
          </p:cNvSpPr>
          <p:nvPr/>
        </p:nvSpPr>
        <p:spPr>
          <a:xfrm>
            <a:off x="124179" y="-13716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Demo 1</a:t>
            </a:r>
          </a:p>
        </p:txBody>
      </p:sp>
    </p:spTree>
    <p:extLst>
      <p:ext uri="{BB962C8B-B14F-4D97-AF65-F5344CB8AC3E}">
        <p14:creationId xmlns:p14="http://schemas.microsoft.com/office/powerpoint/2010/main" val="26472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9584B0C-B837-2E98-E312-CB8D3055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045" y="1241778"/>
            <a:ext cx="6685501" cy="41951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BF3A2-6DC7-DCEA-A439-F6CCDD5F3A1E}"/>
              </a:ext>
            </a:extLst>
          </p:cNvPr>
          <p:cNvSpPr txBox="1"/>
          <p:nvPr/>
        </p:nvSpPr>
        <p:spPr>
          <a:xfrm rot="10800000" flipV="1">
            <a:off x="4689121" y="4782052"/>
            <a:ext cx="2159000" cy="654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3700" b="1" dirty="0">
                <a:solidFill>
                  <a:schemeClr val="bg1"/>
                </a:solidFill>
              </a:rPr>
              <a:t>I want</a:t>
            </a:r>
            <a:endParaRPr lang="en-US" sz="3700" b="1" dirty="0">
              <a:solidFill>
                <a:schemeClr val="bg1"/>
              </a:solidFill>
              <a:latin typeface="Asap SemiBold"/>
              <a:ea typeface="Asap SemiBold"/>
              <a:cs typeface="Asap SemiBold"/>
              <a:sym typeface="Asap SemiBold"/>
            </a:endParaRPr>
          </a:p>
        </p:txBody>
      </p:sp>
    </p:spTree>
    <p:extLst>
      <p:ext uri="{BB962C8B-B14F-4D97-AF65-F5344CB8AC3E}">
        <p14:creationId xmlns:p14="http://schemas.microsoft.com/office/powerpoint/2010/main" val="77658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DD8A74-5BF1-95A3-C69F-D826F5D512AE}"/>
              </a:ext>
            </a:extLst>
          </p:cNvPr>
          <p:cNvSpPr>
            <a:spLocks noGrp="1"/>
          </p:cNvSpPr>
          <p:nvPr>
            <p:ph type="body" sz="quarter" idx="1"/>
          </p:nvPr>
        </p:nvSpPr>
        <p:spPr>
          <a:xfrm>
            <a:off x="0" y="1340746"/>
            <a:ext cx="12067821" cy="5353565"/>
          </a:xfrm>
        </p:spPr>
        <p:txBody>
          <a:bodyPr>
            <a:noAutofit/>
          </a:bodyPr>
          <a:lstStyle/>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If CISO is enabled, node is not directly available in renderer.</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Electron creates isolated context so that </a:t>
            </a:r>
            <a:r>
              <a:rPr lang="en-US" sz="2800" b="1" dirty="0">
                <a:latin typeface="Arial" panose="020B0604020202020204" pitchFamily="34" charset="0"/>
                <a:cs typeface="Arial" panose="020B0604020202020204" pitchFamily="34" charset="0"/>
              </a:rPr>
              <a:t>Electron’s internal logic </a:t>
            </a:r>
            <a:r>
              <a:rPr lang="en-US" sz="2800" dirty="0">
                <a:latin typeface="Arial" panose="020B0604020202020204" pitchFamily="34" charset="0"/>
                <a:cs typeface="Arial" panose="020B0604020202020204" pitchFamily="34" charset="0"/>
              </a:rPr>
              <a:t>and </a:t>
            </a:r>
            <a:r>
              <a:rPr lang="en-US" sz="2800" b="1" dirty="0">
                <a:latin typeface="Arial" panose="020B0604020202020204" pitchFamily="34" charset="0"/>
                <a:cs typeface="Arial" panose="020B0604020202020204" pitchFamily="34" charset="0"/>
              </a:rPr>
              <a:t>preload scripts </a:t>
            </a:r>
            <a:r>
              <a:rPr lang="en-US" sz="2800" dirty="0">
                <a:latin typeface="Arial" panose="020B0604020202020204" pitchFamily="34" charset="0"/>
                <a:cs typeface="Arial" panose="020B0604020202020204" pitchFamily="34" charset="0"/>
              </a:rPr>
              <a:t>run in separate context</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Node can only be accessed in isolated context via </a:t>
            </a:r>
            <a:r>
              <a:rPr lang="en-US" sz="2800" i="1" dirty="0">
                <a:latin typeface="Arial" panose="020B0604020202020204" pitchFamily="34" charset="0"/>
                <a:cs typeface="Arial" panose="020B0604020202020204" pitchFamily="34" charset="0"/>
              </a:rPr>
              <a:t>preload.js</a:t>
            </a:r>
            <a:r>
              <a:rPr lang="en-US" sz="2800" dirty="0">
                <a:latin typeface="Arial" panose="020B0604020202020204" pitchFamily="34" charset="0"/>
                <a:cs typeface="Arial" panose="020B0604020202020204" pitchFamily="34" charset="0"/>
              </a:rPr>
              <a:t>.</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Two ways to exploit 💡</a:t>
            </a:r>
          </a:p>
          <a:p>
            <a:pPr lvl="3" algn="l" rtl="0" fontAlgn="base"/>
            <a:r>
              <a:rPr lang="en-US" sz="2800" dirty="0">
                <a:latin typeface="Arial" panose="020B0604020202020204" pitchFamily="34" charset="0"/>
                <a:cs typeface="Arial" panose="020B0604020202020204" pitchFamily="34" charset="0"/>
              </a:rPr>
              <a:t>	- Can use Render Exploit because no sandbox</a:t>
            </a:r>
          </a:p>
          <a:p>
            <a:pPr lvl="1" algn="l" rtl="0" fontAlgn="base"/>
            <a:r>
              <a:rPr lang="en-US" sz="2800" dirty="0">
                <a:latin typeface="Arial" panose="020B0604020202020204" pitchFamily="34" charset="0"/>
                <a:cs typeface="Arial" panose="020B0604020202020204" pitchFamily="34" charset="0"/>
              </a:rPr>
              <a:t>		- Can disable Context Isolation more about this in coming slides</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a:p>
            <a:pPr algn="l" rtl="0"/>
            <a:endParaRPr lang="en-US" sz="28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5BBD566-FC4D-A496-BB7C-56CF7A972638}"/>
              </a:ext>
            </a:extLst>
          </p:cNvPr>
          <p:cNvSpPr txBox="1">
            <a:spLocks/>
          </p:cNvSpPr>
          <p:nvPr/>
        </p:nvSpPr>
        <p:spPr>
          <a:xfrm>
            <a:off x="268111" y="1262218"/>
            <a:ext cx="12341578"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NI: </a:t>
            </a:r>
            <a:r>
              <a:rPr lang="en-US" b="1" dirty="0">
                <a:solidFill>
                  <a:srgbClr val="92D050"/>
                </a:solidFill>
                <a:latin typeface="+mn-lt"/>
              </a:rPr>
              <a:t>false</a:t>
            </a:r>
            <a:r>
              <a:rPr lang="en-US" b="1" dirty="0">
                <a:solidFill>
                  <a:srgbClr val="00B0F0"/>
                </a:solidFill>
                <a:latin typeface="+mn-lt"/>
              </a:rPr>
              <a:t>/</a:t>
            </a:r>
            <a:r>
              <a:rPr lang="en-US" b="1" dirty="0">
                <a:solidFill>
                  <a:srgbClr val="FF0000"/>
                </a:solidFill>
                <a:latin typeface="+mn-lt"/>
              </a:rPr>
              <a:t>true</a:t>
            </a:r>
            <a:r>
              <a:rPr lang="en-US" b="1" dirty="0">
                <a:solidFill>
                  <a:srgbClr val="00B0F0"/>
                </a:solidFill>
                <a:latin typeface="+mn-lt"/>
              </a:rPr>
              <a:t>, CISO: </a:t>
            </a:r>
            <a:r>
              <a:rPr lang="en-US" b="1" dirty="0">
                <a:solidFill>
                  <a:srgbClr val="FF0000"/>
                </a:solidFill>
                <a:latin typeface="+mn-lt"/>
              </a:rPr>
              <a:t>false</a:t>
            </a:r>
            <a:r>
              <a:rPr lang="en-US" b="1" dirty="0">
                <a:solidFill>
                  <a:srgbClr val="00B0F0"/>
                </a:solidFill>
                <a:latin typeface="+mn-lt"/>
              </a:rPr>
              <a:t>, SBX: </a:t>
            </a:r>
            <a:r>
              <a:rPr lang="en-US" b="1" dirty="0">
                <a:solidFill>
                  <a:srgbClr val="FF0000"/>
                </a:solidFill>
                <a:latin typeface="+mn-lt"/>
              </a:rPr>
              <a:t>false</a:t>
            </a:r>
            <a:br>
              <a:rPr lang="en-US" b="1" dirty="0">
                <a:latin typeface="+mn-lt"/>
              </a:rPr>
            </a:br>
            <a:endParaRPr lang="en-US" b="1" dirty="0">
              <a:latin typeface="+mn-lt"/>
            </a:endParaRPr>
          </a:p>
        </p:txBody>
      </p:sp>
    </p:spTree>
    <p:extLst>
      <p:ext uri="{BB962C8B-B14F-4D97-AF65-F5344CB8AC3E}">
        <p14:creationId xmlns:p14="http://schemas.microsoft.com/office/powerpoint/2010/main" val="2054635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1FEAFB5-54A4-2051-3416-87929582A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031" y="-112889"/>
            <a:ext cx="14350059" cy="87261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E75960-CC81-A32F-642B-4830C054AB48}"/>
              </a:ext>
            </a:extLst>
          </p:cNvPr>
          <p:cNvSpPr txBox="1"/>
          <p:nvPr/>
        </p:nvSpPr>
        <p:spPr>
          <a:xfrm>
            <a:off x="6095999" y="119084"/>
            <a:ext cx="6303818" cy="348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67" dirty="0">
                <a:latin typeface="Arial" panose="020B0604020202020204" pitchFamily="34" charset="0"/>
              </a:rPr>
              <a:t>XSS/Embed here</a:t>
            </a:r>
            <a:endParaRPr lang="en-US" sz="1500" dirty="0"/>
          </a:p>
        </p:txBody>
      </p:sp>
      <p:sp>
        <p:nvSpPr>
          <p:cNvPr id="10" name="TextBox 9">
            <a:extLst>
              <a:ext uri="{FF2B5EF4-FFF2-40B4-BE49-F238E27FC236}">
                <a16:creationId xmlns:a16="http://schemas.microsoft.com/office/drawing/2014/main" id="{F33A6B58-DC97-DA54-726F-597EBF397FA4}"/>
              </a:ext>
            </a:extLst>
          </p:cNvPr>
          <p:cNvSpPr txBox="1"/>
          <p:nvPr/>
        </p:nvSpPr>
        <p:spPr>
          <a:xfrm>
            <a:off x="881792" y="85445"/>
            <a:ext cx="6382987" cy="348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67" dirty="0">
                <a:latin typeface="Arial" panose="020B0604020202020204" pitchFamily="34" charset="0"/>
              </a:rPr>
              <a:t>Node/Electron APIs here</a:t>
            </a:r>
            <a:endParaRPr lang="en-US" sz="1500" dirty="0"/>
          </a:p>
        </p:txBody>
      </p:sp>
      <p:cxnSp>
        <p:nvCxnSpPr>
          <p:cNvPr id="11" name="Straight Arrow Connector 10">
            <a:extLst>
              <a:ext uri="{FF2B5EF4-FFF2-40B4-BE49-F238E27FC236}">
                <a16:creationId xmlns:a16="http://schemas.microsoft.com/office/drawing/2014/main" id="{21CF3B9A-F91E-54E7-C4F9-1F2A702FC03C}"/>
              </a:ext>
            </a:extLst>
          </p:cNvPr>
          <p:cNvCxnSpPr>
            <a:cxnSpLocks/>
          </p:cNvCxnSpPr>
          <p:nvPr/>
        </p:nvCxnSpPr>
        <p:spPr>
          <a:xfrm flipV="1">
            <a:off x="5457702" y="472752"/>
            <a:ext cx="930233" cy="113462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6539403-7AB2-5317-722E-B81D9EAB480C}"/>
              </a:ext>
            </a:extLst>
          </p:cNvPr>
          <p:cNvCxnSpPr>
            <a:cxnSpLocks/>
          </p:cNvCxnSpPr>
          <p:nvPr/>
        </p:nvCxnSpPr>
        <p:spPr>
          <a:xfrm flipH="1" flipV="1">
            <a:off x="2483556" y="632657"/>
            <a:ext cx="1378400" cy="155073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E615221-90F2-28C7-9EB7-A872B78641E9}"/>
              </a:ext>
            </a:extLst>
          </p:cNvPr>
          <p:cNvCxnSpPr>
            <a:cxnSpLocks/>
          </p:cNvCxnSpPr>
          <p:nvPr/>
        </p:nvCxnSpPr>
        <p:spPr>
          <a:xfrm flipH="1">
            <a:off x="3328995" y="1920065"/>
            <a:ext cx="2593823" cy="0"/>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522CD2A5-0922-4A0E-89F8-9E8B879D889C}"/>
              </a:ext>
            </a:extLst>
          </p:cNvPr>
          <p:cNvSpPr/>
          <p:nvPr/>
        </p:nvSpPr>
        <p:spPr>
          <a:xfrm>
            <a:off x="3328995" y="1080099"/>
            <a:ext cx="2593823" cy="1629414"/>
          </a:xfrm>
          <a:prstGeom prst="ellipse">
            <a:avLst/>
          </a:prstGeom>
          <a:noFill/>
          <a:ln w="38100">
            <a:solidFill>
              <a:srgbClr val="FF0000"/>
            </a:solidFill>
          </a:ln>
        </p:spPr>
        <p:style>
          <a:lnRef idx="3">
            <a:schemeClr val="lt1"/>
          </a:lnRef>
          <a:fillRef idx="1">
            <a:schemeClr val="dk1"/>
          </a:fillRef>
          <a:effectRef idx="1">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687889" hangingPunct="0"/>
            <a:endParaRPr lang="en-US" sz="2667" dirty="0">
              <a:solidFill>
                <a:srgbClr val="FFFFFF"/>
              </a:solidFill>
              <a:latin typeface="Helvetica Neue Medium"/>
              <a:ea typeface="Helvetica Neue Medium"/>
              <a:cs typeface="Helvetica Neue Medium"/>
              <a:sym typeface="Helvetica Neue Medium"/>
            </a:endParaRPr>
          </a:p>
        </p:txBody>
      </p:sp>
      <p:pic>
        <p:nvPicPr>
          <p:cNvPr id="9" name="Picture 8" descr="Background pattern&#10;&#10;Description automatically generated with low confidence">
            <a:extLst>
              <a:ext uri="{FF2B5EF4-FFF2-40B4-BE49-F238E27FC236}">
                <a16:creationId xmlns:a16="http://schemas.microsoft.com/office/drawing/2014/main" id="{B71D2A86-E570-D4D9-31B1-6C0865087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55" y="6307118"/>
            <a:ext cx="1458070" cy="273559"/>
          </a:xfrm>
          <a:prstGeom prst="rect">
            <a:avLst/>
          </a:prstGeom>
        </p:spPr>
      </p:pic>
      <p:sp>
        <p:nvSpPr>
          <p:cNvPr id="12" name="TextBox 11">
            <a:extLst>
              <a:ext uri="{FF2B5EF4-FFF2-40B4-BE49-F238E27FC236}">
                <a16:creationId xmlns:a16="http://schemas.microsoft.com/office/drawing/2014/main" id="{26124977-D2E3-5BAC-F50D-851679A44FE4}"/>
              </a:ext>
            </a:extLst>
          </p:cNvPr>
          <p:cNvSpPr txBox="1"/>
          <p:nvPr/>
        </p:nvSpPr>
        <p:spPr>
          <a:xfrm>
            <a:off x="6581125" y="6280424"/>
            <a:ext cx="1367308"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rial Unicode MS" panose="020B0604020202020204" pitchFamily="34" charset="-128"/>
                <a:ea typeface="Arial Unicode MS" panose="020B0604020202020204" pitchFamily="34" charset="-128"/>
                <a:cs typeface="Arial Unicode MS" panose="020B0604020202020204" pitchFamily="34" charset="-128"/>
              </a:rPr>
              <a:t>Disabled</a:t>
            </a:r>
            <a:endParaRPr lang="en-US" sz="1667" dirty="0">
              <a:latin typeface="Arial Unicode MS" panose="020B0604020202020204" pitchFamily="34" charset="-128"/>
              <a:ea typeface="Arial Unicode MS" panose="020B0604020202020204" pitchFamily="34" charset="-128"/>
              <a:cs typeface="Arial Unicode MS" panose="020B0604020202020204" pitchFamily="34" charset="-128"/>
              <a:sym typeface="Asap SemiBold"/>
            </a:endParaRPr>
          </a:p>
        </p:txBody>
      </p:sp>
    </p:spTree>
    <p:extLst>
      <p:ext uri="{BB962C8B-B14F-4D97-AF65-F5344CB8AC3E}">
        <p14:creationId xmlns:p14="http://schemas.microsoft.com/office/powerpoint/2010/main" val="2929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395111" y="1287814"/>
            <a:ext cx="11796889" cy="5350053"/>
          </a:xfrm>
        </p:spPr>
        <p:txBody>
          <a:bodyPr>
            <a:noAutofit/>
          </a:bodyPr>
          <a:lstStyle/>
          <a:p>
            <a:pPr marL="380985" indent="-380985" algn="l" fontAlgn="base">
              <a:buAutoNum type="arabicPeriod"/>
            </a:pPr>
            <a:r>
              <a:rPr lang="en-US" sz="2600" dirty="0">
                <a:latin typeface="Arial" panose="020B0604020202020204" pitchFamily="34" charset="0"/>
                <a:cs typeface="Arial" panose="020B0604020202020204" pitchFamily="34" charset="0"/>
              </a:rPr>
              <a:t>Was using Electron/12.14.1, Chrome/83.0.4103.122</a:t>
            </a:r>
          </a:p>
          <a:p>
            <a:pPr algn="l" rtl="0" fontAlgn="base"/>
            <a:endParaRPr lang="en-US" sz="2600" dirty="0">
              <a:latin typeface="Arial" panose="020B0604020202020204" pitchFamily="34" charset="0"/>
              <a:cs typeface="Arial" panose="020B0604020202020204" pitchFamily="34" charset="0"/>
            </a:endParaRPr>
          </a:p>
          <a:p>
            <a:pPr algn="l" rtl="0" fontAlgn="base"/>
            <a:r>
              <a:rPr lang="en-US" sz="2600" dirty="0">
                <a:latin typeface="Arial" panose="020B0604020202020204" pitchFamily="34" charset="0"/>
                <a:cs typeface="Arial" panose="020B0604020202020204" pitchFamily="34" charset="0"/>
              </a:rPr>
              <a:t>2.  XSS in one of the video embeds but Iframes are sandboxed in electron.</a:t>
            </a:r>
          </a:p>
          <a:p>
            <a:pPr algn="l" rtl="0" fontAlgn="base"/>
            <a:endParaRPr lang="en-US" sz="2600" dirty="0">
              <a:latin typeface="Arial" panose="020B0604020202020204" pitchFamily="34" charset="0"/>
              <a:cs typeface="Arial" panose="020B0604020202020204" pitchFamily="34" charset="0"/>
            </a:endParaRPr>
          </a:p>
          <a:p>
            <a:pPr algn="l" rtl="0" fontAlgn="base"/>
            <a:r>
              <a:rPr lang="en-US" sz="2600" dirty="0">
                <a:latin typeface="Arial" panose="020B0604020202020204" pitchFamily="34" charset="0"/>
                <a:cs typeface="Arial" panose="020B0604020202020204" pitchFamily="34" charset="0"/>
              </a:rPr>
              <a:t>3. Used Electron new-window handler mis-config in Discord to open </a:t>
            </a:r>
            <a:r>
              <a:rPr lang="en-US" sz="2600" dirty="0">
                <a:latin typeface="Arial" panose="020B0604020202020204" pitchFamily="34" charset="0"/>
                <a:cs typeface="Arial" panose="020B0604020202020204" pitchFamily="34" charset="0"/>
                <a:hlinkClick r:id="rId2"/>
              </a:rPr>
              <a:t>https://example.com/exp.html</a:t>
            </a:r>
            <a:r>
              <a:rPr lang="en-US" sz="2600" dirty="0">
                <a:latin typeface="Arial" panose="020B0604020202020204" pitchFamily="34" charset="0"/>
                <a:cs typeface="Arial" panose="020B0604020202020204" pitchFamily="34" charset="0"/>
              </a:rPr>
              <a:t> in new Electron Window which has no-sandbox enabled</a:t>
            </a:r>
          </a:p>
          <a:p>
            <a:pPr algn="l" rtl="0" fontAlgn="base"/>
            <a:endParaRPr lang="en-US" sz="2600" dirty="0">
              <a:latin typeface="Arial" panose="020B0604020202020204" pitchFamily="34" charset="0"/>
              <a:cs typeface="Arial" panose="020B0604020202020204" pitchFamily="34" charset="0"/>
            </a:endParaRPr>
          </a:p>
          <a:p>
            <a:pPr algn="l" rtl="0" fontAlgn="base"/>
            <a:r>
              <a:rPr lang="en-US" sz="2600" dirty="0">
                <a:latin typeface="Arial" panose="020B0604020202020204" pitchFamily="34" charset="0"/>
                <a:cs typeface="Arial" panose="020B0604020202020204" pitchFamily="34" charset="0"/>
              </a:rPr>
              <a:t>4. Run v8 renderer       exploit (CVE-2021-21220) to get RCE</a:t>
            </a:r>
          </a:p>
        </p:txBody>
      </p:sp>
      <p:sp>
        <p:nvSpPr>
          <p:cNvPr id="4" name="Title 1">
            <a:extLst>
              <a:ext uri="{FF2B5EF4-FFF2-40B4-BE49-F238E27FC236}">
                <a16:creationId xmlns:a16="http://schemas.microsoft.com/office/drawing/2014/main" id="{62106EF9-A50F-619D-312B-C359830C06D8}"/>
              </a:ext>
            </a:extLst>
          </p:cNvPr>
          <p:cNvSpPr txBox="1">
            <a:spLocks/>
          </p:cNvSpPr>
          <p:nvPr/>
        </p:nvSpPr>
        <p:spPr>
          <a:xfrm>
            <a:off x="180622" y="-1371600"/>
            <a:ext cx="1241777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solidFill>
                  <a:srgbClr val="00B0F0"/>
                </a:solidFill>
                <a:latin typeface="+mn-lt"/>
              </a:rPr>
              <a:t>Case Study 2: Discord RCE</a:t>
            </a:r>
          </a:p>
        </p:txBody>
      </p:sp>
      <p:pic>
        <p:nvPicPr>
          <p:cNvPr id="5" name="Picture 11">
            <a:extLst>
              <a:ext uri="{FF2B5EF4-FFF2-40B4-BE49-F238E27FC236}">
                <a16:creationId xmlns:a16="http://schemas.microsoft.com/office/drawing/2014/main" id="{BD2BCD97-ED5E-0E02-B3D0-B9C2ACCB4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012" y="220133"/>
            <a:ext cx="754853" cy="754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FF592FA8-8B69-42B3-771D-54F3FE0AD8DF}"/>
              </a:ext>
            </a:extLst>
          </p:cNvPr>
          <p:cNvPicPr>
            <a:picLocks noChangeAspect="1"/>
          </p:cNvPicPr>
          <p:nvPr/>
        </p:nvPicPr>
        <p:blipFill>
          <a:blip r:embed="rId4"/>
          <a:stretch>
            <a:fillRect/>
          </a:stretch>
        </p:blipFill>
        <p:spPr>
          <a:xfrm>
            <a:off x="3303628" y="4868502"/>
            <a:ext cx="476250" cy="476250"/>
          </a:xfrm>
          <a:prstGeom prst="rect">
            <a:avLst/>
          </a:prstGeom>
        </p:spPr>
      </p:pic>
    </p:spTree>
    <p:extLst>
      <p:ext uri="{BB962C8B-B14F-4D97-AF65-F5344CB8AC3E}">
        <p14:creationId xmlns:p14="http://schemas.microsoft.com/office/powerpoint/2010/main" val="201668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demo2">
            <a:hlinkClick r:id="" action="ppaction://media"/>
            <a:extLst>
              <a:ext uri="{FF2B5EF4-FFF2-40B4-BE49-F238E27FC236}">
                <a16:creationId xmlns:a16="http://schemas.microsoft.com/office/drawing/2014/main" id="{416D0F69-D118-538D-DFEB-84F9FD01AB73}"/>
              </a:ext>
            </a:extLst>
          </p:cNvPr>
          <p:cNvPicPr>
            <a:picLocks noRot="1" noChangeAspect="1"/>
          </p:cNvPicPr>
          <p:nvPr>
            <a:videoFile r:link="rId1"/>
          </p:nvPr>
        </p:nvPicPr>
        <p:blipFill>
          <a:blip r:embed="rId3"/>
          <a:stretch>
            <a:fillRect/>
          </a:stretch>
        </p:blipFill>
        <p:spPr>
          <a:xfrm>
            <a:off x="325855" y="666044"/>
            <a:ext cx="11724572" cy="6005689"/>
          </a:xfrm>
          <a:prstGeom prst="rect">
            <a:avLst/>
          </a:prstGeom>
        </p:spPr>
      </p:pic>
      <p:sp>
        <p:nvSpPr>
          <p:cNvPr id="6" name="Title 1">
            <a:extLst>
              <a:ext uri="{FF2B5EF4-FFF2-40B4-BE49-F238E27FC236}">
                <a16:creationId xmlns:a16="http://schemas.microsoft.com/office/drawing/2014/main" id="{EED27603-2B8D-F583-F034-950ECFBDFB60}"/>
              </a:ext>
            </a:extLst>
          </p:cNvPr>
          <p:cNvSpPr txBox="1">
            <a:spLocks/>
          </p:cNvSpPr>
          <p:nvPr/>
        </p:nvSpPr>
        <p:spPr>
          <a:xfrm>
            <a:off x="0" y="-1608667"/>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solidFill>
                  <a:srgbClr val="00B0F0"/>
                </a:solidFill>
                <a:latin typeface="+mn-lt"/>
              </a:rPr>
              <a:t>Demo 2</a:t>
            </a:r>
          </a:p>
        </p:txBody>
      </p:sp>
    </p:spTree>
    <p:extLst>
      <p:ext uri="{BB962C8B-B14F-4D97-AF65-F5344CB8AC3E}">
        <p14:creationId xmlns:p14="http://schemas.microsoft.com/office/powerpoint/2010/main" val="23991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513609-973C-0EB6-4EC3-A2AE7A3863D6}"/>
              </a:ext>
            </a:extLst>
          </p:cNvPr>
          <p:cNvSpPr>
            <a:spLocks noGrp="1"/>
          </p:cNvSpPr>
          <p:nvPr>
            <p:ph type="body" sz="quarter" idx="1"/>
          </p:nvPr>
        </p:nvSpPr>
        <p:spPr>
          <a:xfrm>
            <a:off x="954975" y="1862019"/>
            <a:ext cx="10816442" cy="4327360"/>
          </a:xfrm>
        </p:spPr>
        <p:txBody>
          <a:bodyPr/>
          <a:lstStyle/>
          <a:p>
            <a:r>
              <a:rPr lang="en-US" dirty="0"/>
              <a:t> </a:t>
            </a:r>
          </a:p>
        </p:txBody>
      </p:sp>
      <p:pic>
        <p:nvPicPr>
          <p:cNvPr id="9" name="Picture 8" descr="A person in a suit&#10;&#10;Description automatically generated with medium confidence">
            <a:extLst>
              <a:ext uri="{FF2B5EF4-FFF2-40B4-BE49-F238E27FC236}">
                <a16:creationId xmlns:a16="http://schemas.microsoft.com/office/drawing/2014/main" id="{E03BDE08-0AAA-3938-147B-EAAF65C52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760" y="1468968"/>
            <a:ext cx="2185733" cy="2185733"/>
          </a:xfrm>
          <a:prstGeom prst="rect">
            <a:avLst/>
          </a:prstGeom>
        </p:spPr>
      </p:pic>
      <p:sp>
        <p:nvSpPr>
          <p:cNvPr id="10" name="TextBox 9">
            <a:extLst>
              <a:ext uri="{FF2B5EF4-FFF2-40B4-BE49-F238E27FC236}">
                <a16:creationId xmlns:a16="http://schemas.microsoft.com/office/drawing/2014/main" id="{DCB79B19-9CBC-416B-74F0-09A13DBED480}"/>
              </a:ext>
            </a:extLst>
          </p:cNvPr>
          <p:cNvSpPr txBox="1"/>
          <p:nvPr/>
        </p:nvSpPr>
        <p:spPr>
          <a:xfrm>
            <a:off x="653143" y="3371263"/>
            <a:ext cx="5175663" cy="2829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algn="ctr" defTabSz="687889" hangingPunct="0"/>
            <a:endParaRPr lang="en-US" sz="2333" dirty="0"/>
          </a:p>
          <a:p>
            <a:pPr defTabSz="687889" hangingPunct="0"/>
            <a:r>
              <a:rPr lang="en-US" sz="2333" dirty="0"/>
              <a:t>      Aaditya Purani  (aka knapstack)</a:t>
            </a:r>
          </a:p>
          <a:p>
            <a:pPr defTabSz="687889" hangingPunct="0"/>
            <a:endParaRPr lang="en-US" sz="2333" dirty="0"/>
          </a:p>
          <a:p>
            <a:pPr marL="238115" indent="-238115" defTabSz="687889" hangingPunct="0">
              <a:buFont typeface="Arial" panose="020B0604020202020204" pitchFamily="34" charset="0"/>
              <a:buChar char="•"/>
            </a:pPr>
            <a:r>
              <a:rPr lang="en-US" sz="2333" dirty="0">
                <a:cs typeface="Arial" panose="020B0604020202020204" pitchFamily="34" charset="0"/>
                <a:sym typeface="Asap SemiBold"/>
              </a:rPr>
              <a:t>Senior Security Engineer @ </a:t>
            </a:r>
            <a:r>
              <a:rPr lang="en-US" sz="2333" dirty="0"/>
              <a:t>REDACTED</a:t>
            </a:r>
            <a:endParaRPr lang="en-US" sz="2333" dirty="0">
              <a:cs typeface="Arial" panose="020B0604020202020204" pitchFamily="34" charset="0"/>
              <a:sym typeface="Asap SemiBold"/>
            </a:endParaRPr>
          </a:p>
          <a:p>
            <a:pPr marL="238115" indent="-238115" defTabSz="687889" hangingPunct="0">
              <a:buFont typeface="Arial" panose="020B0604020202020204" pitchFamily="34" charset="0"/>
              <a:buChar char="•"/>
            </a:pPr>
            <a:r>
              <a:rPr lang="en-US" sz="2333" dirty="0"/>
              <a:t>AppSec and Blockchain</a:t>
            </a:r>
          </a:p>
          <a:p>
            <a:pPr marL="238115" indent="-238115" defTabSz="687889" hangingPunct="0">
              <a:buFont typeface="Arial" panose="020B0604020202020204" pitchFamily="34" charset="0"/>
              <a:buChar char="•"/>
            </a:pPr>
            <a:r>
              <a:rPr lang="en-US" sz="2333" dirty="0">
                <a:cs typeface="Arial" panose="020B0604020202020204" pitchFamily="34" charset="0"/>
                <a:sym typeface="Asap SemiBold"/>
              </a:rPr>
              <a:t>CTFs with perfect blue</a:t>
            </a:r>
          </a:p>
          <a:p>
            <a:pPr defTabSz="687889" hangingPunct="0"/>
            <a:endParaRPr lang="en-US" sz="1500" dirty="0">
              <a:cs typeface="Arial" panose="020B0604020202020204" pitchFamily="34" charset="0"/>
              <a:sym typeface="Asap SemiBold"/>
            </a:endParaRPr>
          </a:p>
          <a:p>
            <a:pPr defTabSz="687889" hangingPunct="0"/>
            <a:r>
              <a:rPr lang="en-US" sz="2333" dirty="0"/>
              <a:t>       @aaditya_purani</a:t>
            </a:r>
            <a:endParaRPr lang="en-US" sz="2333" dirty="0">
              <a:cs typeface="Arial" panose="020B0604020202020204" pitchFamily="34" charset="0"/>
              <a:sym typeface="Asap SemiBold"/>
            </a:endParaRPr>
          </a:p>
        </p:txBody>
      </p:sp>
      <p:pic>
        <p:nvPicPr>
          <p:cNvPr id="12290" name="Picture 2">
            <a:extLst>
              <a:ext uri="{FF2B5EF4-FFF2-40B4-BE49-F238E27FC236}">
                <a16:creationId xmlns:a16="http://schemas.microsoft.com/office/drawing/2014/main" id="{C9A67B1C-2097-6B1E-AA4D-8CEBC0116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83" y="5221572"/>
            <a:ext cx="384299" cy="3842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icon&#10;&#10;Description automatically generated">
            <a:extLst>
              <a:ext uri="{FF2B5EF4-FFF2-40B4-BE49-F238E27FC236}">
                <a16:creationId xmlns:a16="http://schemas.microsoft.com/office/drawing/2014/main" id="{21D73DDB-7B54-052E-645A-A61C37B3E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31" y="5800266"/>
            <a:ext cx="405549" cy="405549"/>
          </a:xfrm>
          <a:prstGeom prst="rect">
            <a:avLst/>
          </a:prstGeom>
        </p:spPr>
      </p:pic>
      <p:pic>
        <p:nvPicPr>
          <p:cNvPr id="14" name="Picture 13" descr="A picture containing person, person, indoor, glasses&#10;&#10;Description automatically generated">
            <a:extLst>
              <a:ext uri="{FF2B5EF4-FFF2-40B4-BE49-F238E27FC236}">
                <a16:creationId xmlns:a16="http://schemas.microsoft.com/office/drawing/2014/main" id="{04DA1A00-B132-C27D-2138-B030FBBD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846" y="1457677"/>
            <a:ext cx="2185733" cy="2280107"/>
          </a:xfrm>
          <a:prstGeom prst="rect">
            <a:avLst/>
          </a:prstGeom>
        </p:spPr>
      </p:pic>
      <p:sp>
        <p:nvSpPr>
          <p:cNvPr id="17" name="TextBox 16">
            <a:extLst>
              <a:ext uri="{FF2B5EF4-FFF2-40B4-BE49-F238E27FC236}">
                <a16:creationId xmlns:a16="http://schemas.microsoft.com/office/drawing/2014/main" id="{75E3E3C1-3B9C-03FE-4E08-48B76B0CA290}"/>
              </a:ext>
            </a:extLst>
          </p:cNvPr>
          <p:cNvSpPr txBox="1"/>
          <p:nvPr/>
        </p:nvSpPr>
        <p:spPr>
          <a:xfrm>
            <a:off x="6407076" y="3775470"/>
            <a:ext cx="5482441" cy="2444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lvl="2" defTabSz="687889"/>
            <a:r>
              <a:rPr lang="en-US" sz="2333" dirty="0"/>
              <a:t>Max Garrett. (aka  thegrandpew)</a:t>
            </a:r>
          </a:p>
          <a:p>
            <a:pPr marL="238115" indent="-238115" defTabSz="687889" hangingPunct="0">
              <a:buFont typeface="Arial" panose="020B0604020202020204" pitchFamily="34" charset="0"/>
              <a:buChar char="•"/>
            </a:pPr>
            <a:endParaRPr lang="en-US" sz="2333" dirty="0">
              <a:latin typeface="Asap SemiBold"/>
              <a:ea typeface="Asap SemiBold"/>
              <a:cs typeface="Asap SemiBold"/>
              <a:sym typeface="Asap SemiBold"/>
            </a:endParaRPr>
          </a:p>
          <a:p>
            <a:pPr marL="238115" indent="-238115" defTabSz="687889" hangingPunct="0">
              <a:buFont typeface="Arial" panose="020B0604020202020204" pitchFamily="34" charset="0"/>
              <a:buChar char="•"/>
            </a:pPr>
            <a:r>
              <a:rPr lang="en-US" sz="2167" dirty="0">
                <a:latin typeface="Asap SemiBold"/>
                <a:ea typeface="Asap SemiBold"/>
                <a:cs typeface="Asap SemiBold"/>
                <a:sym typeface="Asap SemiBold"/>
              </a:rPr>
              <a:t>Application Security Auditor @ Cure53</a:t>
            </a:r>
          </a:p>
          <a:p>
            <a:pPr marL="238115" indent="-238115" defTabSz="687889" hangingPunct="0">
              <a:buFont typeface="Arial" panose="020B0604020202020204" pitchFamily="34" charset="0"/>
              <a:buChar char="•"/>
            </a:pPr>
            <a:r>
              <a:rPr lang="en-US" sz="2333" dirty="0"/>
              <a:t>AppSec and Blockchain</a:t>
            </a:r>
            <a:endParaRPr lang="en-US" sz="2333" dirty="0">
              <a:latin typeface="Asap SemiBold"/>
              <a:ea typeface="Asap SemiBold"/>
              <a:cs typeface="Asap SemiBold"/>
              <a:sym typeface="Asap SemiBold"/>
            </a:endParaRPr>
          </a:p>
          <a:p>
            <a:pPr marL="238115" indent="-238115" defTabSz="687889" hangingPunct="0">
              <a:buFont typeface="Arial" panose="020B0604020202020204" pitchFamily="34" charset="0"/>
              <a:buChar char="•"/>
            </a:pPr>
            <a:r>
              <a:rPr lang="en-US" sz="2333" dirty="0">
                <a:latin typeface="Asap SemiBold"/>
                <a:ea typeface="Asap SemiBold"/>
                <a:cs typeface="Asap SemiBold"/>
                <a:sym typeface="Asap SemiBold"/>
              </a:rPr>
              <a:t>CTFs with Water Paddler </a:t>
            </a:r>
          </a:p>
          <a:p>
            <a:pPr marL="238115" indent="-238115" defTabSz="687889" hangingPunct="0">
              <a:buFont typeface="Arial" panose="020B0604020202020204" pitchFamily="34" charset="0"/>
              <a:buChar char="•"/>
            </a:pPr>
            <a:endParaRPr lang="en-US" sz="1500" dirty="0">
              <a:latin typeface="Asap SemiBold"/>
              <a:ea typeface="Asap SemiBold"/>
              <a:cs typeface="Asap SemiBold"/>
              <a:sym typeface="Asap SemiBold"/>
            </a:endParaRPr>
          </a:p>
          <a:p>
            <a:pPr defTabSz="687889" hangingPunct="0"/>
            <a:r>
              <a:rPr lang="en-US" sz="2333" dirty="0"/>
              <a:t>       @thegrandpew</a:t>
            </a:r>
            <a:endParaRPr lang="en-US" sz="2333" dirty="0">
              <a:latin typeface="Asap SemiBold"/>
              <a:ea typeface="Asap SemiBold"/>
              <a:cs typeface="Asap SemiBold"/>
              <a:sym typeface="Asap SemiBold"/>
            </a:endParaRPr>
          </a:p>
        </p:txBody>
      </p:sp>
      <p:pic>
        <p:nvPicPr>
          <p:cNvPr id="18" name="Picture 17" descr="Logo, icon&#10;&#10;Description automatically generated">
            <a:extLst>
              <a:ext uri="{FF2B5EF4-FFF2-40B4-BE49-F238E27FC236}">
                <a16:creationId xmlns:a16="http://schemas.microsoft.com/office/drawing/2014/main" id="{7A4BDAC3-F30A-C8E7-3F35-0E2EB0A34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956" y="5783830"/>
            <a:ext cx="405549" cy="405549"/>
          </a:xfrm>
          <a:prstGeom prst="rect">
            <a:avLst/>
          </a:prstGeom>
        </p:spPr>
      </p:pic>
      <p:sp>
        <p:nvSpPr>
          <p:cNvPr id="11" name="Title 1">
            <a:extLst>
              <a:ext uri="{FF2B5EF4-FFF2-40B4-BE49-F238E27FC236}">
                <a16:creationId xmlns:a16="http://schemas.microsoft.com/office/drawing/2014/main" id="{8BDE99AE-89E9-5B8F-D43D-754B42393109}"/>
              </a:ext>
            </a:extLst>
          </p:cNvPr>
          <p:cNvSpPr txBox="1">
            <a:spLocks/>
          </p:cNvSpPr>
          <p:nvPr/>
        </p:nvSpPr>
        <p:spPr>
          <a:xfrm>
            <a:off x="124179" y="-11938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Who are we</a:t>
            </a:r>
          </a:p>
        </p:txBody>
      </p:sp>
    </p:spTree>
    <p:extLst>
      <p:ext uri="{BB962C8B-B14F-4D97-AF65-F5344CB8AC3E}">
        <p14:creationId xmlns:p14="http://schemas.microsoft.com/office/powerpoint/2010/main" val="60909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26ADBC6-EA59-9EFE-030A-0149829D7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002" y="919501"/>
            <a:ext cx="6691996" cy="5018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EDE5AB-5F07-5667-11D7-93D81A9CA1BA}"/>
              </a:ext>
            </a:extLst>
          </p:cNvPr>
          <p:cNvSpPr txBox="1"/>
          <p:nvPr/>
        </p:nvSpPr>
        <p:spPr>
          <a:xfrm>
            <a:off x="3676922" y="5131617"/>
            <a:ext cx="546100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FFFF"/>
                </a:solidFill>
                <a:latin typeface="Arial" panose="020B0604020202020204" pitchFamily="34" charset="0"/>
                <a:ea typeface="Asap SemiBold"/>
                <a:cs typeface="Arial" panose="020B0604020202020204" pitchFamily="34" charset="0"/>
                <a:sym typeface="Asap SemiBold"/>
              </a:rPr>
              <a:t>Woo, That’s fun. I want even more</a:t>
            </a:r>
          </a:p>
        </p:txBody>
      </p:sp>
    </p:spTree>
    <p:extLst>
      <p:ext uri="{BB962C8B-B14F-4D97-AF65-F5344CB8AC3E}">
        <p14:creationId xmlns:p14="http://schemas.microsoft.com/office/powerpoint/2010/main" val="43124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DD8A74-5BF1-95A3-C69F-D826F5D512AE}"/>
              </a:ext>
            </a:extLst>
          </p:cNvPr>
          <p:cNvSpPr>
            <a:spLocks noGrp="1"/>
          </p:cNvSpPr>
          <p:nvPr>
            <p:ph type="body" sz="quarter" idx="1"/>
          </p:nvPr>
        </p:nvSpPr>
        <p:spPr>
          <a:xfrm>
            <a:off x="643466" y="1515507"/>
            <a:ext cx="11424355" cy="5178804"/>
          </a:xfrm>
        </p:spPr>
        <p:txBody>
          <a:bodyPr>
            <a:noAutofit/>
          </a:bodyPr>
          <a:lstStyle/>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Sandbox is enabled on renderers(seccomp, win32k lockdown)</a:t>
            </a: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No node modules exposed in renderer</a:t>
            </a: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No Isolation between website you load in webContents and preload/Electron internal code</a:t>
            </a:r>
          </a:p>
        </p:txBody>
      </p:sp>
      <p:sp>
        <p:nvSpPr>
          <p:cNvPr id="4" name="Title 1">
            <a:extLst>
              <a:ext uri="{FF2B5EF4-FFF2-40B4-BE49-F238E27FC236}">
                <a16:creationId xmlns:a16="http://schemas.microsoft.com/office/drawing/2014/main" id="{65BBD566-FC4D-A496-BB7C-56CF7A972638}"/>
              </a:ext>
            </a:extLst>
          </p:cNvPr>
          <p:cNvSpPr txBox="1">
            <a:spLocks/>
          </p:cNvSpPr>
          <p:nvPr/>
        </p:nvSpPr>
        <p:spPr>
          <a:xfrm>
            <a:off x="268111" y="1262218"/>
            <a:ext cx="12341578"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NI: </a:t>
            </a:r>
            <a:r>
              <a:rPr lang="en-US" b="1" dirty="0">
                <a:solidFill>
                  <a:srgbClr val="92D050"/>
                </a:solidFill>
                <a:latin typeface="+mn-lt"/>
              </a:rPr>
              <a:t>false</a:t>
            </a:r>
            <a:r>
              <a:rPr lang="en-US" b="1" dirty="0">
                <a:solidFill>
                  <a:srgbClr val="00B0F0"/>
                </a:solidFill>
                <a:latin typeface="+mn-lt"/>
              </a:rPr>
              <a:t>, CISO: </a:t>
            </a:r>
            <a:r>
              <a:rPr lang="en-US" b="1" dirty="0">
                <a:solidFill>
                  <a:srgbClr val="FF0000"/>
                </a:solidFill>
                <a:latin typeface="+mn-lt"/>
              </a:rPr>
              <a:t>false</a:t>
            </a:r>
            <a:r>
              <a:rPr lang="en-US" b="1" dirty="0">
                <a:solidFill>
                  <a:srgbClr val="00B0F0"/>
                </a:solidFill>
                <a:latin typeface="+mn-lt"/>
              </a:rPr>
              <a:t>, SBX: </a:t>
            </a:r>
            <a:r>
              <a:rPr lang="en-US" b="1" dirty="0">
                <a:solidFill>
                  <a:srgbClr val="92D050"/>
                </a:solidFill>
                <a:latin typeface="+mn-lt"/>
              </a:rPr>
              <a:t>true</a:t>
            </a:r>
            <a:r>
              <a:rPr lang="en-US" b="1" dirty="0">
                <a:solidFill>
                  <a:srgbClr val="00B0F0"/>
                </a:solidFill>
                <a:latin typeface="+mn-lt"/>
              </a:rPr>
              <a:t>/</a:t>
            </a:r>
            <a:r>
              <a:rPr lang="en-US" b="1" dirty="0">
                <a:solidFill>
                  <a:srgbClr val="FF0000"/>
                </a:solidFill>
                <a:latin typeface="+mn-lt"/>
              </a:rPr>
              <a:t>false</a:t>
            </a:r>
            <a:br>
              <a:rPr lang="en-US" b="1" dirty="0">
                <a:latin typeface="+mn-lt"/>
              </a:rPr>
            </a:br>
            <a:endParaRPr lang="en-US" b="1" dirty="0">
              <a:latin typeface="+mn-lt"/>
            </a:endParaRPr>
          </a:p>
        </p:txBody>
      </p:sp>
    </p:spTree>
    <p:extLst>
      <p:ext uri="{BB962C8B-B14F-4D97-AF65-F5344CB8AC3E}">
        <p14:creationId xmlns:p14="http://schemas.microsoft.com/office/powerpoint/2010/main" val="322733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922F4E-C074-54A4-BC9E-8F9A3169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86" y="158044"/>
            <a:ext cx="12861704" cy="784566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DACF7A7E-6C88-037E-CC06-6DC096507301}"/>
              </a:ext>
            </a:extLst>
          </p:cNvPr>
          <p:cNvSpPr/>
          <p:nvPr/>
        </p:nvSpPr>
        <p:spPr>
          <a:xfrm>
            <a:off x="5813590" y="982134"/>
            <a:ext cx="2612728" cy="1693334"/>
          </a:xfrm>
          <a:prstGeom prst="ellipse">
            <a:avLst/>
          </a:prstGeom>
          <a:noFill/>
          <a:ln w="28575">
            <a:solidFill>
              <a:srgbClr val="FF0000"/>
            </a:solidFill>
          </a:ln>
        </p:spPr>
        <p:style>
          <a:lnRef idx="3">
            <a:schemeClr val="lt1"/>
          </a:lnRef>
          <a:fillRef idx="1">
            <a:schemeClr val="dk1"/>
          </a:fillRef>
          <a:effectRef idx="1">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687889" hangingPunct="0"/>
            <a:endParaRPr lang="en-US" sz="2667" dirty="0">
              <a:solidFill>
                <a:srgbClr val="FFFFFF"/>
              </a:solidFill>
              <a:latin typeface="Helvetica Neue Medium"/>
              <a:ea typeface="Helvetica Neue Medium"/>
              <a:cs typeface="Helvetica Neue Medium"/>
              <a:sym typeface="Helvetica Neue Medium"/>
            </a:endParaRPr>
          </a:p>
        </p:txBody>
      </p:sp>
      <p:pic>
        <p:nvPicPr>
          <p:cNvPr id="10" name="Picture 9" descr="Background pattern&#10;&#10;Description automatically generated with low confidence">
            <a:extLst>
              <a:ext uri="{FF2B5EF4-FFF2-40B4-BE49-F238E27FC236}">
                <a16:creationId xmlns:a16="http://schemas.microsoft.com/office/drawing/2014/main" id="{BA6468B0-17C2-AC6D-B5F7-F7A18AB55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6685" y="5591681"/>
            <a:ext cx="4836383" cy="686965"/>
          </a:xfrm>
          <a:prstGeom prst="rect">
            <a:avLst/>
          </a:prstGeom>
        </p:spPr>
      </p:pic>
      <p:sp>
        <p:nvSpPr>
          <p:cNvPr id="11" name="TextBox 10">
            <a:extLst>
              <a:ext uri="{FF2B5EF4-FFF2-40B4-BE49-F238E27FC236}">
                <a16:creationId xmlns:a16="http://schemas.microsoft.com/office/drawing/2014/main" id="{D70ABC06-8B16-C0BE-B394-75C4645B4B4E}"/>
              </a:ext>
            </a:extLst>
          </p:cNvPr>
          <p:cNvSpPr txBox="1"/>
          <p:nvPr/>
        </p:nvSpPr>
        <p:spPr>
          <a:xfrm>
            <a:off x="3979710" y="5635872"/>
            <a:ext cx="4446608" cy="598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Electron App with Node Integration disabled</a:t>
            </a:r>
          </a:p>
          <a:p>
            <a:pPr defTabSz="687889" hangingPunct="0"/>
            <a:r>
              <a:rPr lang="en-US" sz="1667" dirty="0">
                <a:latin typeface="Asap SemiBold"/>
                <a:ea typeface="Asap SemiBold"/>
                <a:cs typeface="Asap SemiBold"/>
                <a:sym typeface="Asap SemiBold"/>
              </a:rPr>
              <a:t> &amp; Context Isolation disabled </a:t>
            </a:r>
          </a:p>
        </p:txBody>
      </p:sp>
      <p:sp>
        <p:nvSpPr>
          <p:cNvPr id="12" name="Rectangle 11">
            <a:extLst>
              <a:ext uri="{FF2B5EF4-FFF2-40B4-BE49-F238E27FC236}">
                <a16:creationId xmlns:a16="http://schemas.microsoft.com/office/drawing/2014/main" id="{A888A54B-79C5-2A05-2690-B77A99303B3F}"/>
              </a:ext>
            </a:extLst>
          </p:cNvPr>
          <p:cNvSpPr/>
          <p:nvPr/>
        </p:nvSpPr>
        <p:spPr>
          <a:xfrm>
            <a:off x="3979709" y="1964268"/>
            <a:ext cx="1393801" cy="517342"/>
          </a:xfrm>
          <a:prstGeom prst="rect">
            <a:avLst/>
          </a:prstGeom>
          <a:solidFill>
            <a:srgbClr val="87E1E9"/>
          </a:solidFill>
          <a:ln w="127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E062C2E5-E010-7DDF-A279-DFB8B8A086E0}"/>
              </a:ext>
            </a:extLst>
          </p:cNvPr>
          <p:cNvSpPr/>
          <p:nvPr/>
        </p:nvSpPr>
        <p:spPr>
          <a:xfrm>
            <a:off x="6423053" y="2040952"/>
            <a:ext cx="1393801" cy="517342"/>
          </a:xfrm>
          <a:prstGeom prst="rect">
            <a:avLst/>
          </a:prstGeom>
          <a:solidFill>
            <a:srgbClr val="87E1E9"/>
          </a:solidFill>
          <a:ln w="127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7797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How to get shell?</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521177"/>
            <a:ext cx="11243733" cy="4969933"/>
          </a:xfrm>
        </p:spPr>
        <p:txBody>
          <a:bodyPr>
            <a:normAutofit fontScale="92500" lnSpcReduction="10000"/>
          </a:bodyPr>
          <a:lstStyle/>
          <a:p>
            <a:pPr algn="l" fontAlgn="base"/>
            <a:r>
              <a:rPr lang="en-US" b="1" dirty="0">
                <a:latin typeface="Arial" panose="020B0604020202020204" pitchFamily="34" charset="0"/>
                <a:cs typeface="Arial" panose="020B0604020202020204" pitchFamily="34" charset="0"/>
              </a:rPr>
              <a:t>Electron &lt;10</a:t>
            </a:r>
          </a:p>
          <a:p>
            <a:pPr marL="285739" lvl="1" indent="-285739" algn="l" fontAlgn="base">
              <a:lnSpc>
                <a:spcPct val="160000"/>
              </a:lnSpc>
              <a:buFont typeface="Arial" panose="020B0604020202020204" pitchFamily="34" charset="0"/>
              <a:buChar char="•"/>
            </a:pPr>
            <a:r>
              <a:rPr lang="en-US" dirty="0">
                <a:latin typeface="Arial" panose="020B0604020202020204" pitchFamily="34" charset="0"/>
                <a:cs typeface="Arial" panose="020B0604020202020204" pitchFamily="34" charset="0"/>
              </a:rPr>
              <a:t>Use prototype pollution gadget to leak remote/IPC module.</a:t>
            </a:r>
          </a:p>
          <a:p>
            <a:pPr marL="285739" lvl="1" indent="-285739" algn="l" fontAlgn="base">
              <a:lnSpc>
                <a:spcPct val="160000"/>
              </a:lnSpc>
              <a:buFont typeface="Arial" panose="020B0604020202020204" pitchFamily="34" charset="0"/>
              <a:buChar char="•"/>
            </a:pPr>
            <a:r>
              <a:rPr lang="en-US" dirty="0">
                <a:latin typeface="Arial" panose="020B0604020202020204" pitchFamily="34" charset="0"/>
                <a:cs typeface="Arial" panose="020B0604020202020204" pitchFamily="34" charset="0"/>
              </a:rPr>
              <a:t>Use Remote Module which gives node access.</a:t>
            </a:r>
          </a:p>
          <a:p>
            <a:pPr lvl="1" algn="l" fontAlgn="base"/>
            <a:endParaRPr lang="en-US" dirty="0">
              <a:latin typeface="Arial" panose="020B0604020202020204" pitchFamily="34" charset="0"/>
              <a:cs typeface="Arial" panose="020B0604020202020204" pitchFamily="34" charset="0"/>
            </a:endParaRPr>
          </a:p>
          <a:p>
            <a:pPr algn="l" fontAlgn="base"/>
            <a:endParaRPr lang="en-US" b="1" dirty="0">
              <a:latin typeface="Arial" panose="020B0604020202020204" pitchFamily="34" charset="0"/>
              <a:cs typeface="Arial" panose="020B0604020202020204" pitchFamily="34" charset="0"/>
            </a:endParaRPr>
          </a:p>
          <a:p>
            <a:pPr algn="l" fontAlgn="base"/>
            <a:r>
              <a:rPr lang="en-US" b="1" dirty="0">
                <a:latin typeface="Arial" panose="020B0604020202020204" pitchFamily="34" charset="0"/>
                <a:cs typeface="Arial" panose="020B0604020202020204" pitchFamily="34" charset="0"/>
              </a:rPr>
              <a:t>Electron 10&lt;version&lt;14</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Use prototype pollution gadget to leak remote/IPC module.</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If Remote Module Explicitly Enabled</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IPC Misconfiguration</a:t>
            </a:r>
          </a:p>
          <a:p>
            <a:pPr marL="285739" lvl="1" indent="-285739" algn="l"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lgn="l" fontAlgn="base"/>
            <a:endParaRPr lang="en-US" dirty="0">
              <a:latin typeface="Arial" panose="020B0604020202020204" pitchFamily="34" charset="0"/>
              <a:cs typeface="Arial" panose="020B0604020202020204" pitchFamily="34" charset="0"/>
            </a:endParaRPr>
          </a:p>
          <a:p>
            <a:pPr lvl="1" algn="l" fontAlgn="base"/>
            <a:r>
              <a:rPr lang="en-US" dirty="0">
                <a:latin typeface="Arial" panose="020B0604020202020204" pitchFamily="34" charset="0"/>
                <a:cs typeface="Arial" panose="020B0604020202020204" pitchFamily="34" charset="0"/>
              </a:rPr>
              <a:t>Note: Remote Module bridges JavaScript objects from the main process to the renderer process using IPC.</a:t>
            </a:r>
          </a:p>
          <a:p>
            <a:pPr marL="285739" lvl="1" indent="-285739" algn="l"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lgn="l" fontAlgn="base"/>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20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How to get shell?</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521177"/>
            <a:ext cx="11243733" cy="4969933"/>
          </a:xfrm>
        </p:spPr>
        <p:txBody>
          <a:bodyPr>
            <a:normAutofit/>
          </a:bodyPr>
          <a:lstStyle/>
          <a:p>
            <a:pPr algn="l" fontAlgn="base">
              <a:lnSpc>
                <a:spcPct val="150000"/>
              </a:lnSpc>
            </a:pPr>
            <a:r>
              <a:rPr lang="en-US" b="1" dirty="0">
                <a:latin typeface="Arial" panose="020B0604020202020204" pitchFamily="34" charset="0"/>
                <a:cs typeface="Arial" panose="020B0604020202020204" pitchFamily="34" charset="0"/>
              </a:rPr>
              <a:t>Electron &gt;14</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Use prototype pollution gadget to leak IPC module.</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Remote is deprecated</a:t>
            </a:r>
          </a:p>
          <a:p>
            <a:pPr marL="285739" lvl="1"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Only IPC Misconfigurations on the main process</a:t>
            </a:r>
          </a:p>
          <a:p>
            <a:pPr lvl="1" algn="l" fontAlgn="base">
              <a:lnSpc>
                <a:spcPct val="150000"/>
              </a:lnSpc>
            </a:pPr>
            <a:endParaRPr lang="en-US" dirty="0">
              <a:latin typeface="Arial" panose="020B0604020202020204" pitchFamily="34" charset="0"/>
              <a:cs typeface="Arial" panose="020B0604020202020204" pitchFamily="34" charset="0"/>
            </a:endParaRPr>
          </a:p>
          <a:p>
            <a:pPr algn="l">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15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0045-CE28-3F35-AA6A-E63FFEAF5AA1}"/>
              </a:ext>
            </a:extLst>
          </p:cNvPr>
          <p:cNvSpPr>
            <a:spLocks noGrp="1"/>
          </p:cNvSpPr>
          <p:nvPr>
            <p:ph type="title"/>
          </p:nvPr>
        </p:nvSpPr>
        <p:spPr/>
        <p:txBody>
          <a:bodyPr/>
          <a:lstStyle/>
          <a:p>
            <a:pPr algn="l"/>
            <a:r>
              <a:rPr lang="en-US" dirty="0"/>
              <a:t>Prototype Pollution</a:t>
            </a:r>
          </a:p>
        </p:txBody>
      </p:sp>
      <p:pic>
        <p:nvPicPr>
          <p:cNvPr id="9" name="Picture 8" descr="Text&#10;&#10;Description automatically generated">
            <a:extLst>
              <a:ext uri="{FF2B5EF4-FFF2-40B4-BE49-F238E27FC236}">
                <a16:creationId xmlns:a16="http://schemas.microsoft.com/office/drawing/2014/main" id="{6F0572D6-9184-244C-F6AE-996B8E1F8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45" y="1193800"/>
            <a:ext cx="10893018" cy="5459059"/>
          </a:xfrm>
          <a:prstGeom prst="rect">
            <a:avLst/>
          </a:prstGeom>
        </p:spPr>
      </p:pic>
      <p:sp>
        <p:nvSpPr>
          <p:cNvPr id="4" name="Rectangle 3">
            <a:extLst>
              <a:ext uri="{FF2B5EF4-FFF2-40B4-BE49-F238E27FC236}">
                <a16:creationId xmlns:a16="http://schemas.microsoft.com/office/drawing/2014/main" id="{39CCBB06-4FFB-B99F-7AFD-66197659DFE5}"/>
              </a:ext>
            </a:extLst>
          </p:cNvPr>
          <p:cNvSpPr/>
          <p:nvPr/>
        </p:nvSpPr>
        <p:spPr>
          <a:xfrm>
            <a:off x="1129336" y="1688019"/>
            <a:ext cx="8620088" cy="230824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FB69FB64-6661-688A-BCDD-CEA69AC39BA1}"/>
              </a:ext>
            </a:extLst>
          </p:cNvPr>
          <p:cNvSpPr/>
          <p:nvPr/>
        </p:nvSpPr>
        <p:spPr>
          <a:xfrm>
            <a:off x="1129336" y="4233334"/>
            <a:ext cx="8620088" cy="1817509"/>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6" name="TextBox 5">
            <a:extLst>
              <a:ext uri="{FF2B5EF4-FFF2-40B4-BE49-F238E27FC236}">
                <a16:creationId xmlns:a16="http://schemas.microsoft.com/office/drawing/2014/main" id="{B1E36765-F67E-C847-388D-7DDA68A206E3}"/>
              </a:ext>
            </a:extLst>
          </p:cNvPr>
          <p:cNvSpPr txBox="1"/>
          <p:nvPr/>
        </p:nvSpPr>
        <p:spPr>
          <a:xfrm>
            <a:off x="408537" y="2723987"/>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7" name="TextBox 6">
            <a:extLst>
              <a:ext uri="{FF2B5EF4-FFF2-40B4-BE49-F238E27FC236}">
                <a16:creationId xmlns:a16="http://schemas.microsoft.com/office/drawing/2014/main" id="{59865355-CA59-A3E9-3262-363327F7EC6F}"/>
              </a:ext>
            </a:extLst>
          </p:cNvPr>
          <p:cNvSpPr txBox="1"/>
          <p:nvPr/>
        </p:nvSpPr>
        <p:spPr>
          <a:xfrm>
            <a:off x="379138" y="5002733"/>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2</a:t>
            </a:r>
            <a:endParaRPr lang="en-US" sz="2667" dirty="0">
              <a:solidFill>
                <a:srgbClr val="FF0000"/>
              </a:solidFill>
              <a:ea typeface="Asap SemiBold"/>
              <a:cs typeface="Asap SemiBold"/>
              <a:sym typeface="Asap SemiBold"/>
            </a:endParaRPr>
          </a:p>
        </p:txBody>
      </p:sp>
      <p:cxnSp>
        <p:nvCxnSpPr>
          <p:cNvPr id="8" name="Straight Connector 7">
            <a:extLst>
              <a:ext uri="{FF2B5EF4-FFF2-40B4-BE49-F238E27FC236}">
                <a16:creationId xmlns:a16="http://schemas.microsoft.com/office/drawing/2014/main" id="{BA24F2BB-CA4A-88FB-7561-CBA72FD31F70}"/>
              </a:ext>
            </a:extLst>
          </p:cNvPr>
          <p:cNvCxnSpPr>
            <a:cxnSpLocks/>
          </p:cNvCxnSpPr>
          <p:nvPr/>
        </p:nvCxnSpPr>
        <p:spPr>
          <a:xfrm>
            <a:off x="7039312" y="5142157"/>
            <a:ext cx="3538377" cy="0"/>
          </a:xfrm>
          <a:prstGeom prst="lin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3F0B9475-77F0-2359-B109-2A5E9BDDEF37}"/>
              </a:ext>
            </a:extLst>
          </p:cNvPr>
          <p:cNvSpPr txBox="1"/>
          <p:nvPr/>
        </p:nvSpPr>
        <p:spPr>
          <a:xfrm>
            <a:off x="10684551" y="4894194"/>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3</a:t>
            </a:r>
            <a:endParaRPr lang="en-US" sz="2667" dirty="0">
              <a:solidFill>
                <a:srgbClr val="FF0000"/>
              </a:solidFill>
              <a:ea typeface="Asap SemiBold"/>
              <a:cs typeface="Asap SemiBold"/>
              <a:sym typeface="Asap SemiBold"/>
            </a:endParaRPr>
          </a:p>
        </p:txBody>
      </p:sp>
      <p:sp>
        <p:nvSpPr>
          <p:cNvPr id="11" name="Title 1">
            <a:extLst>
              <a:ext uri="{FF2B5EF4-FFF2-40B4-BE49-F238E27FC236}">
                <a16:creationId xmlns:a16="http://schemas.microsoft.com/office/drawing/2014/main" id="{CF1109D9-F86A-D281-D690-DBC55EE73675}"/>
              </a:ext>
            </a:extLst>
          </p:cNvPr>
          <p:cNvSpPr txBox="1">
            <a:spLocks/>
          </p:cNvSpPr>
          <p:nvPr/>
        </p:nvSpPr>
        <p:spPr>
          <a:xfrm>
            <a:off x="135466" y="-11938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Prototype Pollution</a:t>
            </a:r>
          </a:p>
        </p:txBody>
      </p:sp>
    </p:spTree>
    <p:extLst>
      <p:ext uri="{BB962C8B-B14F-4D97-AF65-F5344CB8AC3E}">
        <p14:creationId xmlns:p14="http://schemas.microsoft.com/office/powerpoint/2010/main" val="1655409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A874C-B776-BB77-4203-D2A3D33B0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80" y="1539669"/>
            <a:ext cx="10966532" cy="1227115"/>
          </a:xfrm>
          <a:prstGeom prst="rect">
            <a:avLst/>
          </a:prstGeom>
        </p:spPr>
      </p:pic>
      <p:pic>
        <p:nvPicPr>
          <p:cNvPr id="7" name="Picture 6" descr="Text&#10;&#10;Description automatically generated">
            <a:extLst>
              <a:ext uri="{FF2B5EF4-FFF2-40B4-BE49-F238E27FC236}">
                <a16:creationId xmlns:a16="http://schemas.microsoft.com/office/drawing/2014/main" id="{B1AD9C59-38A0-326E-E505-2DC1C6F41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76" y="4149436"/>
            <a:ext cx="10966533" cy="1573613"/>
          </a:xfrm>
          <a:prstGeom prst="rect">
            <a:avLst/>
          </a:prstGeom>
        </p:spPr>
      </p:pic>
      <p:sp>
        <p:nvSpPr>
          <p:cNvPr id="8" name="TextBox 7">
            <a:extLst>
              <a:ext uri="{FF2B5EF4-FFF2-40B4-BE49-F238E27FC236}">
                <a16:creationId xmlns:a16="http://schemas.microsoft.com/office/drawing/2014/main" id="{990D219A-DEE2-9DBE-EBE9-893DC3FB7646}"/>
              </a:ext>
            </a:extLst>
          </p:cNvPr>
          <p:cNvSpPr txBox="1"/>
          <p:nvPr/>
        </p:nvSpPr>
        <p:spPr>
          <a:xfrm>
            <a:off x="681180" y="1086775"/>
            <a:ext cx="1096653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latin typeface="Asap SemiBold"/>
                <a:ea typeface="Asap SemiBold"/>
                <a:cs typeface="Asap SemiBold"/>
                <a:sym typeface="Asap SemiBold"/>
              </a:rPr>
              <a:t>sandbox: </a:t>
            </a:r>
            <a:r>
              <a:rPr lang="en-US" sz="2667" dirty="0">
                <a:solidFill>
                  <a:srgbClr val="FF0000"/>
                </a:solidFill>
                <a:latin typeface="Asap SemiBold"/>
                <a:ea typeface="Asap SemiBold"/>
                <a:cs typeface="Asap SemiBold"/>
                <a:sym typeface="Asap SemiBold"/>
              </a:rPr>
              <a:t>false</a:t>
            </a:r>
            <a:r>
              <a:rPr lang="en-US" sz="2667" dirty="0">
                <a:latin typeface="Asap SemiBold"/>
                <a:ea typeface="Asap SemiBold"/>
                <a:cs typeface="Asap SemiBold"/>
                <a:sym typeface="Asap SemiBold"/>
              </a:rPr>
              <a:t>, nodeIntegration: false, contextIsolation: </a:t>
            </a:r>
            <a:r>
              <a:rPr lang="en-US" sz="2667" dirty="0">
                <a:solidFill>
                  <a:srgbClr val="FF0000"/>
                </a:solidFill>
                <a:latin typeface="Asap SemiBold"/>
                <a:ea typeface="Asap SemiBold"/>
                <a:cs typeface="Asap SemiBold"/>
                <a:sym typeface="Asap SemiBold"/>
              </a:rPr>
              <a:t>false</a:t>
            </a:r>
          </a:p>
        </p:txBody>
      </p:sp>
      <p:sp>
        <p:nvSpPr>
          <p:cNvPr id="9" name="TextBox 8">
            <a:extLst>
              <a:ext uri="{FF2B5EF4-FFF2-40B4-BE49-F238E27FC236}">
                <a16:creationId xmlns:a16="http://schemas.microsoft.com/office/drawing/2014/main" id="{F873B8C8-E886-D29F-AFB9-73E0EF1F148F}"/>
              </a:ext>
            </a:extLst>
          </p:cNvPr>
          <p:cNvSpPr txBox="1"/>
          <p:nvPr/>
        </p:nvSpPr>
        <p:spPr>
          <a:xfrm>
            <a:off x="691076" y="3653541"/>
            <a:ext cx="1096653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latin typeface="Asap SemiBold"/>
                <a:ea typeface="Asap SemiBold"/>
                <a:cs typeface="Asap SemiBold"/>
                <a:sym typeface="Asap SemiBold"/>
              </a:rPr>
              <a:t>sandbox: </a:t>
            </a:r>
            <a:r>
              <a:rPr lang="en-US" sz="2667" dirty="0">
                <a:solidFill>
                  <a:srgbClr val="00B050"/>
                </a:solidFill>
                <a:latin typeface="Asap SemiBold"/>
                <a:ea typeface="Asap SemiBold"/>
                <a:cs typeface="Asap SemiBold"/>
                <a:sym typeface="Asap SemiBold"/>
              </a:rPr>
              <a:t>true</a:t>
            </a:r>
            <a:r>
              <a:rPr lang="en-US" sz="2667" dirty="0">
                <a:latin typeface="Asap SemiBold"/>
                <a:ea typeface="Asap SemiBold"/>
                <a:cs typeface="Asap SemiBold"/>
                <a:sym typeface="Asap SemiBold"/>
              </a:rPr>
              <a:t>, nodeIntegration: false, contextIsolation: </a:t>
            </a:r>
            <a:r>
              <a:rPr lang="en-US" sz="2667" dirty="0">
                <a:solidFill>
                  <a:srgbClr val="FF0000"/>
                </a:solidFill>
                <a:latin typeface="Asap SemiBold"/>
                <a:ea typeface="Asap SemiBold"/>
                <a:cs typeface="Asap SemiBold"/>
                <a:sym typeface="Asap SemiBold"/>
              </a:rPr>
              <a:t>false</a:t>
            </a:r>
            <a:endParaRPr lang="en-US" sz="2000" dirty="0">
              <a:solidFill>
                <a:srgbClr val="FF0000"/>
              </a:solidFill>
              <a:latin typeface="Asap SemiBold"/>
              <a:ea typeface="Asap SemiBold"/>
              <a:cs typeface="Asap SemiBold"/>
              <a:sym typeface="Asap SemiBold"/>
            </a:endParaRPr>
          </a:p>
        </p:txBody>
      </p:sp>
      <p:sp>
        <p:nvSpPr>
          <p:cNvPr id="10" name="TextBox 9">
            <a:extLst>
              <a:ext uri="{FF2B5EF4-FFF2-40B4-BE49-F238E27FC236}">
                <a16:creationId xmlns:a16="http://schemas.microsoft.com/office/drawing/2014/main" id="{2C21051B-7D22-874E-95EE-C9516F8DC6BE}"/>
              </a:ext>
            </a:extLst>
          </p:cNvPr>
          <p:cNvSpPr txBox="1"/>
          <p:nvPr/>
        </p:nvSpPr>
        <p:spPr>
          <a:xfrm>
            <a:off x="681179" y="5771383"/>
            <a:ext cx="10966533" cy="701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a:r>
              <a:rPr lang="en-US" sz="2000" dirty="0"/>
              <a:t>⚠️ Leaks IPC Renderer Internal (i.e., ELECTRON_*, GUEST_*, etc. channels) and IPC Renderer (developer defined channels) </a:t>
            </a:r>
            <a:endParaRPr lang="en-US" sz="2000" dirty="0">
              <a:latin typeface="Asap SemiBold"/>
              <a:ea typeface="Asap SemiBold"/>
              <a:cs typeface="Asap SemiBold"/>
              <a:sym typeface="Asap SemiBold"/>
            </a:endParaRPr>
          </a:p>
        </p:txBody>
      </p:sp>
      <p:pic>
        <p:nvPicPr>
          <p:cNvPr id="13" name="Picture 12">
            <a:extLst>
              <a:ext uri="{FF2B5EF4-FFF2-40B4-BE49-F238E27FC236}">
                <a16:creationId xmlns:a16="http://schemas.microsoft.com/office/drawing/2014/main" id="{31A29D47-1A9E-D48E-1860-35F378B38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80" y="2826112"/>
            <a:ext cx="10966531" cy="857250"/>
          </a:xfrm>
          <a:prstGeom prst="rect">
            <a:avLst/>
          </a:prstGeom>
        </p:spPr>
      </p:pic>
      <p:sp>
        <p:nvSpPr>
          <p:cNvPr id="11" name="Title 1">
            <a:extLst>
              <a:ext uri="{FF2B5EF4-FFF2-40B4-BE49-F238E27FC236}">
                <a16:creationId xmlns:a16="http://schemas.microsoft.com/office/drawing/2014/main" id="{55EEDB07-7B10-9F68-3D2A-85D9303F8896}"/>
              </a:ext>
            </a:extLst>
          </p:cNvPr>
          <p:cNvSpPr txBox="1">
            <a:spLocks/>
          </p:cNvSpPr>
          <p:nvPr/>
        </p:nvSpPr>
        <p:spPr>
          <a:xfrm>
            <a:off x="135466" y="-11938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Prototype Pollution</a:t>
            </a:r>
          </a:p>
        </p:txBody>
      </p:sp>
    </p:spTree>
    <p:extLst>
      <p:ext uri="{BB962C8B-B14F-4D97-AF65-F5344CB8AC3E}">
        <p14:creationId xmlns:p14="http://schemas.microsoft.com/office/powerpoint/2010/main" val="374981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114F75-713D-118F-FAF1-BFB3B2A2A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53" y="2417423"/>
            <a:ext cx="11058701" cy="1274044"/>
          </a:xfrm>
          <a:prstGeom prst="rect">
            <a:avLst/>
          </a:prstGeom>
        </p:spPr>
      </p:pic>
      <p:sp>
        <p:nvSpPr>
          <p:cNvPr id="9" name="TextBox 8">
            <a:extLst>
              <a:ext uri="{FF2B5EF4-FFF2-40B4-BE49-F238E27FC236}">
                <a16:creationId xmlns:a16="http://schemas.microsoft.com/office/drawing/2014/main" id="{BF613A1B-AC48-24B9-4330-60C96D120427}"/>
              </a:ext>
            </a:extLst>
          </p:cNvPr>
          <p:cNvSpPr txBox="1"/>
          <p:nvPr/>
        </p:nvSpPr>
        <p:spPr>
          <a:xfrm>
            <a:off x="286987" y="6216917"/>
            <a:ext cx="10390909"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a:r>
              <a:rPr lang="en-US" sz="1667" dirty="0"/>
              <a:t>Ref: </a:t>
            </a:r>
            <a:r>
              <a:rPr lang="en-US" sz="1667" dirty="0">
                <a:hlinkClick r:id="rId4"/>
              </a:rPr>
              <a:t>https://github.com/electron/electron/security/advisories/GHSA-mpjm-v997-c4h4</a:t>
            </a:r>
            <a:r>
              <a:rPr lang="en-US" sz="1667" dirty="0"/>
              <a:t> (Credits to nornagon)</a:t>
            </a:r>
            <a:endParaRPr lang="en-US" sz="1667" dirty="0">
              <a:latin typeface="Asap SemiBold"/>
              <a:ea typeface="Asap SemiBold"/>
              <a:cs typeface="Asap SemiBold"/>
              <a:sym typeface="Asap SemiBold"/>
            </a:endParaRPr>
          </a:p>
        </p:txBody>
      </p:sp>
      <p:sp>
        <p:nvSpPr>
          <p:cNvPr id="10" name="TextBox 9">
            <a:extLst>
              <a:ext uri="{FF2B5EF4-FFF2-40B4-BE49-F238E27FC236}">
                <a16:creationId xmlns:a16="http://schemas.microsoft.com/office/drawing/2014/main" id="{199BCBBD-0C69-2AEB-9F44-8BF9087B4004}"/>
              </a:ext>
            </a:extLst>
          </p:cNvPr>
          <p:cNvSpPr txBox="1"/>
          <p:nvPr/>
        </p:nvSpPr>
        <p:spPr>
          <a:xfrm>
            <a:off x="593766" y="1444611"/>
            <a:ext cx="10084130" cy="824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r>
              <a:rPr lang="en-US" sz="2400" b="1" dirty="0">
                <a:latin typeface="Arial" panose="020B0604020202020204" pitchFamily="34" charset="0"/>
                <a:cs typeface="Arial" panose="020B0604020202020204" pitchFamily="34" charset="0"/>
              </a:rPr>
              <a:t>Sandboxed</a:t>
            </a:r>
            <a:r>
              <a:rPr lang="en-US" sz="2400" dirty="0">
                <a:latin typeface="Arial" panose="020B0604020202020204" pitchFamily="34" charset="0"/>
                <a:cs typeface="Arial" panose="020B0604020202020204" pitchFamily="34" charset="0"/>
              </a:rPr>
              <a:t> renderers can obtain thumbnails of arbitrary files through the nativeImage API</a:t>
            </a:r>
          </a:p>
        </p:txBody>
      </p:sp>
      <p:sp>
        <p:nvSpPr>
          <p:cNvPr id="11" name="TextBox 10">
            <a:extLst>
              <a:ext uri="{FF2B5EF4-FFF2-40B4-BE49-F238E27FC236}">
                <a16:creationId xmlns:a16="http://schemas.microsoft.com/office/drawing/2014/main" id="{30E3B0E6-1586-12D4-D1E3-066D48A29BCA}"/>
              </a:ext>
            </a:extLst>
          </p:cNvPr>
          <p:cNvSpPr txBox="1"/>
          <p:nvPr/>
        </p:nvSpPr>
        <p:spPr>
          <a:xfrm>
            <a:off x="718954" y="4075299"/>
            <a:ext cx="10754091" cy="1624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a:r>
              <a:rPr lang="en-US" sz="2000" dirty="0">
                <a:latin typeface="Arial" panose="020B0604020202020204" pitchFamily="34" charset="0"/>
                <a:cs typeface="Arial" panose="020B0604020202020204" pitchFamily="34" charset="0"/>
              </a:rPr>
              <a:t>Windows: </a:t>
            </a:r>
          </a:p>
          <a:p>
            <a:pPr defTabSz="687889"/>
            <a:r>
              <a:rPr lang="en-US" sz="2000" dirty="0">
                <a:latin typeface="Arial" panose="020B0604020202020204" pitchFamily="34" charset="0"/>
                <a:cs typeface="Arial" panose="020B0604020202020204" pitchFamily="34" charset="0"/>
              </a:rPr>
              <a:t>IThumbnailCache::GetThumbnail</a:t>
            </a:r>
          </a:p>
          <a:p>
            <a:pPr defTabSz="687889" hangingPunct="0"/>
            <a:endParaRPr lang="en-US" sz="2000" dirty="0">
              <a:latin typeface="Arial" panose="020B0604020202020204" pitchFamily="34" charset="0"/>
              <a:ea typeface="Asap SemiBold"/>
              <a:cs typeface="Arial" panose="020B0604020202020204" pitchFamily="34" charset="0"/>
              <a:sym typeface="Asap SemiBold"/>
            </a:endParaRPr>
          </a:p>
          <a:p>
            <a:pPr defTabSz="687889" hangingPunct="0"/>
            <a:r>
              <a:rPr lang="en-US" sz="2000" dirty="0">
                <a:latin typeface="Arial" panose="020B0604020202020204" pitchFamily="34" charset="0"/>
                <a:ea typeface="Asap SemiBold"/>
                <a:cs typeface="Arial" panose="020B0604020202020204" pitchFamily="34" charset="0"/>
                <a:sym typeface="Asap SemiBold"/>
              </a:rPr>
              <a:t>OSX:</a:t>
            </a:r>
          </a:p>
          <a:p>
            <a:pPr defTabSz="687889"/>
            <a:r>
              <a:rPr lang="en-US" sz="2000" dirty="0">
                <a:latin typeface="Arial" panose="020B0604020202020204" pitchFamily="34" charset="0"/>
                <a:cs typeface="Arial" panose="020B0604020202020204" pitchFamily="34" charset="0"/>
              </a:rPr>
              <a:t>QLThumbnailCopyImage</a:t>
            </a:r>
            <a:endParaRPr lang="en-US" sz="2000" dirty="0">
              <a:latin typeface="Arial" panose="020B0604020202020204" pitchFamily="34" charset="0"/>
              <a:ea typeface="Asap SemiBold"/>
              <a:cs typeface="Arial" panose="020B0604020202020204" pitchFamily="34" charset="0"/>
              <a:sym typeface="Asap SemiBold"/>
            </a:endParaRPr>
          </a:p>
        </p:txBody>
      </p:sp>
      <p:sp>
        <p:nvSpPr>
          <p:cNvPr id="12" name="Title 1">
            <a:extLst>
              <a:ext uri="{FF2B5EF4-FFF2-40B4-BE49-F238E27FC236}">
                <a16:creationId xmlns:a16="http://schemas.microsoft.com/office/drawing/2014/main" id="{46911C40-0D73-A0ED-DD4F-88A2DF8E078C}"/>
              </a:ext>
            </a:extLst>
          </p:cNvPr>
          <p:cNvSpPr txBox="1">
            <a:spLocks/>
          </p:cNvSpPr>
          <p:nvPr/>
        </p:nvSpPr>
        <p:spPr>
          <a:xfrm>
            <a:off x="135466" y="-11938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CVE-2021-39184	</a:t>
            </a:r>
          </a:p>
        </p:txBody>
      </p:sp>
      <p:pic>
        <p:nvPicPr>
          <p:cNvPr id="3" name="Picture 2" descr="Icon&#10;&#10;Description automatically generated">
            <a:extLst>
              <a:ext uri="{FF2B5EF4-FFF2-40B4-BE49-F238E27FC236}">
                <a16:creationId xmlns:a16="http://schemas.microsoft.com/office/drawing/2014/main" id="{07D56F72-8A65-529D-3308-4806E569D586}"/>
              </a:ext>
            </a:extLst>
          </p:cNvPr>
          <p:cNvPicPr>
            <a:picLocks noChangeAspect="1"/>
          </p:cNvPicPr>
          <p:nvPr/>
        </p:nvPicPr>
        <p:blipFill>
          <a:blip r:embed="rId5"/>
          <a:stretch>
            <a:fillRect/>
          </a:stretch>
        </p:blipFill>
        <p:spPr>
          <a:xfrm>
            <a:off x="5572884" y="299045"/>
            <a:ext cx="811086" cy="811086"/>
          </a:xfrm>
          <a:prstGeom prst="rect">
            <a:avLst/>
          </a:prstGeom>
        </p:spPr>
      </p:pic>
    </p:spTree>
    <p:extLst>
      <p:ext uri="{BB962C8B-B14F-4D97-AF65-F5344CB8AC3E}">
        <p14:creationId xmlns:p14="http://schemas.microsoft.com/office/powerpoint/2010/main" val="26966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496710" y="1950779"/>
            <a:ext cx="11514667" cy="1655762"/>
          </a:xfrm>
        </p:spPr>
        <p:txBody>
          <a:bodyPr>
            <a:noAutofit/>
          </a:bodyPr>
          <a:lstStyle/>
          <a:p>
            <a:pPr algn="l" rtl="0" fontAlgn="base"/>
            <a:r>
              <a:rPr lang="en-US" dirty="0">
                <a:latin typeface="Arial" panose="020B0604020202020204" pitchFamily="34" charset="0"/>
                <a:cs typeface="Arial" panose="020B0604020202020204" pitchFamily="34" charset="0"/>
              </a:rPr>
              <a:t>1. Using Electron &lt;15</a:t>
            </a:r>
          </a:p>
          <a:p>
            <a:pPr algn="l" rtl="0" fontAlgn="base"/>
            <a:endParaRPr lang="en-US" dirty="0">
              <a:latin typeface="Arial" panose="020B0604020202020204" pitchFamily="34" charset="0"/>
              <a:cs typeface="Arial" panose="020B0604020202020204" pitchFamily="34" charset="0"/>
            </a:endParaRPr>
          </a:p>
          <a:p>
            <a:pPr algn="l" rtl="0" fontAlgn="base"/>
            <a:r>
              <a:rPr lang="en-US" dirty="0">
                <a:latin typeface="Arial" panose="020B0604020202020204" pitchFamily="34" charset="0"/>
                <a:cs typeface="Arial" panose="020B0604020202020204" pitchFamily="34" charset="0"/>
              </a:rPr>
              <a:t>2. XSS in Renderer using 0day in CKEditor (CVE-2021-44165)</a:t>
            </a:r>
          </a:p>
          <a:p>
            <a:pPr algn="l" rtl="0" fontAlgn="base"/>
            <a:endParaRPr lang="en-US" dirty="0">
              <a:latin typeface="Arial" panose="020B0604020202020204" pitchFamily="34" charset="0"/>
              <a:cs typeface="Arial" panose="020B0604020202020204" pitchFamily="34" charset="0"/>
            </a:endParaRPr>
          </a:p>
          <a:p>
            <a:pPr algn="l" rtl="0" fontAlgn="base"/>
            <a:r>
              <a:rPr lang="en-US" dirty="0">
                <a:latin typeface="Arial" panose="020B0604020202020204" pitchFamily="34" charset="0"/>
                <a:cs typeface="Arial" panose="020B0604020202020204" pitchFamily="34" charset="0"/>
              </a:rPr>
              <a:t>3. CISO is disabled on new windows and Sandbox is Enabled.</a:t>
            </a:r>
          </a:p>
          <a:p>
            <a:pPr algn="l" rtl="0" fontAlgn="base"/>
            <a:endParaRPr lang="en-US" dirty="0">
              <a:latin typeface="Arial" panose="020B0604020202020204" pitchFamily="34" charset="0"/>
              <a:cs typeface="Arial" panose="020B0604020202020204" pitchFamily="34" charset="0"/>
            </a:endParaRPr>
          </a:p>
          <a:p>
            <a:pPr algn="l" rtl="0" fontAlgn="base"/>
            <a:r>
              <a:rPr lang="en-US" dirty="0">
                <a:latin typeface="Arial" panose="020B0604020202020204" pitchFamily="34" charset="0"/>
                <a:cs typeface="Arial" panose="020B0604020202020204" pitchFamily="34" charset="0"/>
              </a:rPr>
              <a:t>4. Used prototype pollution gadget to leak IPC using XSS.</a:t>
            </a:r>
          </a:p>
          <a:p>
            <a:pPr algn="l" rtl="0" fontAlgn="base"/>
            <a:endParaRPr lang="en-US" dirty="0">
              <a:latin typeface="Arial" panose="020B0604020202020204" pitchFamily="34" charset="0"/>
              <a:cs typeface="Arial" panose="020B0604020202020204" pitchFamily="34" charset="0"/>
            </a:endParaRPr>
          </a:p>
          <a:p>
            <a:pPr algn="l" rtl="0" fontAlgn="base"/>
            <a:r>
              <a:rPr lang="en-US" dirty="0">
                <a:latin typeface="Arial" panose="020B0604020202020204" pitchFamily="34" charset="0"/>
                <a:cs typeface="Arial" panose="020B0604020202020204" pitchFamily="34" charset="0"/>
              </a:rPr>
              <a:t>5. Send an IPC to browser process which reads given file in file path.</a:t>
            </a:r>
          </a:p>
          <a:p>
            <a:pPr algn="l"/>
            <a:endParaRPr lang="en-US" dirty="0">
              <a:solidFill>
                <a:schemeClr val="tx1"/>
              </a:solidFill>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EF4E680-29C4-CDE4-CCCC-3849B8A3795E}"/>
              </a:ext>
            </a:extLst>
          </p:cNvPr>
          <p:cNvSpPr txBox="1">
            <a:spLocks/>
          </p:cNvSpPr>
          <p:nvPr/>
        </p:nvSpPr>
        <p:spPr>
          <a:xfrm>
            <a:off x="118753" y="-527132"/>
            <a:ext cx="12846756"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Case Study 3: Local file read in MS Teams</a:t>
            </a:r>
          </a:p>
        </p:txBody>
      </p:sp>
      <p:pic>
        <p:nvPicPr>
          <p:cNvPr id="5" name="Picture 17">
            <a:extLst>
              <a:ext uri="{FF2B5EF4-FFF2-40B4-BE49-F238E27FC236}">
                <a16:creationId xmlns:a16="http://schemas.microsoft.com/office/drawing/2014/main" id="{BC93B3FC-7A5D-DFF7-13D3-EFB175009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8436" y="756566"/>
            <a:ext cx="1294484" cy="129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993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demo3">
            <a:hlinkClick r:id="" action="ppaction://media"/>
            <a:extLst>
              <a:ext uri="{FF2B5EF4-FFF2-40B4-BE49-F238E27FC236}">
                <a16:creationId xmlns:a16="http://schemas.microsoft.com/office/drawing/2014/main" id="{A1E80499-AC0B-C245-794C-AD4997DC7AAC}"/>
              </a:ext>
            </a:extLst>
          </p:cNvPr>
          <p:cNvPicPr>
            <a:picLocks noRot="1" noChangeAspect="1"/>
          </p:cNvPicPr>
          <p:nvPr>
            <a:videoFile r:link="rId1"/>
          </p:nvPr>
        </p:nvPicPr>
        <p:blipFill>
          <a:blip r:embed="rId3"/>
          <a:stretch>
            <a:fillRect/>
          </a:stretch>
        </p:blipFill>
        <p:spPr>
          <a:xfrm>
            <a:off x="265698" y="1038578"/>
            <a:ext cx="11802478" cy="5712178"/>
          </a:xfrm>
          <a:prstGeom prst="rect">
            <a:avLst/>
          </a:prstGeom>
        </p:spPr>
      </p:pic>
      <p:sp>
        <p:nvSpPr>
          <p:cNvPr id="5" name="Title 1">
            <a:extLst>
              <a:ext uri="{FF2B5EF4-FFF2-40B4-BE49-F238E27FC236}">
                <a16:creationId xmlns:a16="http://schemas.microsoft.com/office/drawing/2014/main" id="{77709BF0-732D-280F-0194-E043F2F51638}"/>
              </a:ext>
            </a:extLst>
          </p:cNvPr>
          <p:cNvSpPr txBox="1">
            <a:spLocks/>
          </p:cNvSpPr>
          <p:nvPr/>
        </p:nvSpPr>
        <p:spPr>
          <a:xfrm>
            <a:off x="135466" y="-11938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Demo 3	</a:t>
            </a:r>
          </a:p>
        </p:txBody>
      </p:sp>
    </p:spTree>
    <p:extLst>
      <p:ext uri="{BB962C8B-B14F-4D97-AF65-F5344CB8AC3E}">
        <p14:creationId xmlns:p14="http://schemas.microsoft.com/office/powerpoint/2010/main" val="353258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1EFD-44D6-4956-A93D-017947FF931F}"/>
              </a:ext>
            </a:extLst>
          </p:cNvPr>
          <p:cNvSpPr>
            <a:spLocks noGrp="1"/>
          </p:cNvSpPr>
          <p:nvPr>
            <p:ph type="title"/>
          </p:nvPr>
        </p:nvSpPr>
        <p:spPr>
          <a:xfrm>
            <a:off x="124179" y="-1193800"/>
            <a:ext cx="9144000" cy="2387600"/>
          </a:xfrm>
        </p:spPr>
        <p:txBody>
          <a:bodyPr/>
          <a:lstStyle/>
          <a:p>
            <a:pPr algn="l"/>
            <a:r>
              <a:rPr lang="en-US" b="1" dirty="0">
                <a:solidFill>
                  <a:srgbClr val="00B0F0"/>
                </a:solidFill>
                <a:latin typeface="+mn-lt"/>
              </a:rPr>
              <a:t>What is Electron?</a:t>
            </a:r>
          </a:p>
        </p:txBody>
      </p:sp>
      <p:sp>
        <p:nvSpPr>
          <p:cNvPr id="3" name="Text Placeholder 2">
            <a:extLst>
              <a:ext uri="{FF2B5EF4-FFF2-40B4-BE49-F238E27FC236}">
                <a16:creationId xmlns:a16="http://schemas.microsoft.com/office/drawing/2014/main" id="{38D1784A-C861-426D-860F-2C0A84D05DFF}"/>
              </a:ext>
            </a:extLst>
          </p:cNvPr>
          <p:cNvSpPr>
            <a:spLocks noGrp="1"/>
          </p:cNvSpPr>
          <p:nvPr>
            <p:ph type="body" sz="quarter" idx="1"/>
          </p:nvPr>
        </p:nvSpPr>
        <p:spPr>
          <a:xfrm>
            <a:off x="217501" y="1658016"/>
            <a:ext cx="10869733" cy="4356467"/>
          </a:xfrm>
        </p:spPr>
        <p:txBody>
          <a:bodyPr>
            <a:noAutofit/>
          </a:bodyPr>
          <a:lstStyle/>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Popular Cross-Platform Desktop Application Framework</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Chromium + Node JS = Electron</a:t>
            </a:r>
          </a:p>
          <a:p>
            <a:pPr marL="285739" indent="-285739" algn="l" fontAlgn="base">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r>
              <a:rPr lang="en-US" sz="2800" dirty="0">
                <a:latin typeface="Arial" panose="020B0604020202020204" pitchFamily="34" charset="0"/>
                <a:cs typeface="Arial" panose="020B0604020202020204" pitchFamily="34" charset="0"/>
              </a:rPr>
              <a:t>Used by VSCode, Teams, Discord, Slack and 500+ more Applications</a:t>
            </a:r>
          </a:p>
          <a:p>
            <a:endParaRPr lang="en-US" sz="3200" dirty="0"/>
          </a:p>
          <a:p>
            <a:endParaRPr lang="en-US" sz="3200" dirty="0"/>
          </a:p>
          <a:p>
            <a:endParaRPr lang="en-US" sz="3200" dirty="0"/>
          </a:p>
          <a:p>
            <a:br>
              <a:rPr lang="en-US" sz="3200" dirty="0"/>
            </a:br>
            <a:endParaRPr lang="en-US" sz="3200" dirty="0"/>
          </a:p>
        </p:txBody>
      </p:sp>
      <p:pic>
        <p:nvPicPr>
          <p:cNvPr id="2059" name="Picture 11">
            <a:extLst>
              <a:ext uri="{FF2B5EF4-FFF2-40B4-BE49-F238E27FC236}">
                <a16:creationId xmlns:a16="http://schemas.microsoft.com/office/drawing/2014/main" id="{A47FA412-D69F-FE9B-C8F5-6CF53B0CC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083" y="5004467"/>
            <a:ext cx="754853" cy="7548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a:extLst>
              <a:ext uri="{FF2B5EF4-FFF2-40B4-BE49-F238E27FC236}">
                <a16:creationId xmlns:a16="http://schemas.microsoft.com/office/drawing/2014/main" id="{0464BFF1-B55E-7AC8-D186-49D575B03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877" y="5085009"/>
            <a:ext cx="593766" cy="593766"/>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3BB4B416-D57E-5EC7-D569-8EEB78B4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413758" y="4719999"/>
            <a:ext cx="1294484" cy="1294484"/>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B32534E5-DA5F-C7EF-BBBB-0016A2E83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2223" y="3323130"/>
            <a:ext cx="47991" cy="47831"/>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a:extLst>
              <a:ext uri="{FF2B5EF4-FFF2-40B4-BE49-F238E27FC236}">
                <a16:creationId xmlns:a16="http://schemas.microsoft.com/office/drawing/2014/main" id="{F0CD59E8-3B88-4058-3A7C-DFF01500B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3180" y="5042802"/>
            <a:ext cx="688411" cy="678180"/>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a:extLst>
              <a:ext uri="{FF2B5EF4-FFF2-40B4-BE49-F238E27FC236}">
                <a16:creationId xmlns:a16="http://schemas.microsoft.com/office/drawing/2014/main" id="{4B296F63-D01A-1986-9AF6-B652B00E8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6733" y="5104801"/>
            <a:ext cx="573974" cy="573974"/>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a:extLst>
              <a:ext uri="{FF2B5EF4-FFF2-40B4-BE49-F238E27FC236}">
                <a16:creationId xmlns:a16="http://schemas.microsoft.com/office/drawing/2014/main" id="{A8EE55DA-6248-7B46-82F3-BB71DE384A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1693" y="5085009"/>
            <a:ext cx="676566" cy="6743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C24857-CBD7-E77C-2697-21BE4CA772FF}"/>
              </a:ext>
            </a:extLst>
          </p:cNvPr>
          <p:cNvSpPr txBox="1"/>
          <p:nvPr/>
        </p:nvSpPr>
        <p:spPr>
          <a:xfrm>
            <a:off x="11557591" y="5381859"/>
            <a:ext cx="416908"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latin typeface="Asap SemiBold"/>
                <a:ea typeface="Asap SemiBold"/>
                <a:cs typeface="Asap SemiBold"/>
                <a:sym typeface="Asap SemiBold"/>
              </a:rPr>
              <a:t>…</a:t>
            </a:r>
          </a:p>
        </p:txBody>
      </p:sp>
    </p:spTree>
    <p:extLst>
      <p:ext uri="{BB962C8B-B14F-4D97-AF65-F5344CB8AC3E}">
        <p14:creationId xmlns:p14="http://schemas.microsoft.com/office/powerpoint/2010/main" val="2776457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E06739-5221-FA2F-FB79-F699BF948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111" y="1028073"/>
            <a:ext cx="6547556" cy="49106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372941-210D-2455-9346-21083DEC2ED8}"/>
              </a:ext>
            </a:extLst>
          </p:cNvPr>
          <p:cNvSpPr txBox="1"/>
          <p:nvPr/>
        </p:nvSpPr>
        <p:spPr>
          <a:xfrm>
            <a:off x="5345290" y="5043693"/>
            <a:ext cx="546100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FFFF"/>
                </a:solidFill>
                <a:latin typeface="Asap SemiBold"/>
                <a:ea typeface="Asap SemiBold"/>
                <a:cs typeface="Asap SemiBold"/>
                <a:sym typeface="Asap SemiBold"/>
              </a:rPr>
              <a:t>MOREEE</a:t>
            </a:r>
          </a:p>
        </p:txBody>
      </p:sp>
    </p:spTree>
    <p:extLst>
      <p:ext uri="{BB962C8B-B14F-4D97-AF65-F5344CB8AC3E}">
        <p14:creationId xmlns:p14="http://schemas.microsoft.com/office/powerpoint/2010/main" val="3132111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DD8A74-5BF1-95A3-C69F-D826F5D512AE}"/>
              </a:ext>
            </a:extLst>
          </p:cNvPr>
          <p:cNvSpPr>
            <a:spLocks noGrp="1"/>
          </p:cNvSpPr>
          <p:nvPr>
            <p:ph type="body" sz="quarter" idx="1"/>
          </p:nvPr>
        </p:nvSpPr>
        <p:spPr>
          <a:xfrm>
            <a:off x="643466" y="1515507"/>
            <a:ext cx="11424355" cy="5178804"/>
          </a:xfrm>
        </p:spPr>
        <p:txBody>
          <a:bodyPr>
            <a:noAutofit/>
          </a:bodyPr>
          <a:lstStyle/>
          <a:p>
            <a:pPr marL="285739" indent="-285739" algn="l">
              <a:lnSpc>
                <a:spcPct val="200000"/>
              </a:lnSpc>
              <a:buFont typeface="Arial" panose="020B0604020202020204" pitchFamily="34" charset="0"/>
              <a:buChar char="•"/>
            </a:pPr>
            <a:r>
              <a:rPr lang="en-US" sz="2800" dirty="0">
                <a:latin typeface="Arial" panose="020B0604020202020204" pitchFamily="34" charset="0"/>
                <a:cs typeface="Arial" panose="020B0604020202020204" pitchFamily="34" charset="0"/>
              </a:rPr>
              <a:t>Used by most of the applications</a:t>
            </a:r>
          </a:p>
          <a:p>
            <a:pPr marL="285739" indent="-285739" algn="l">
              <a:lnSpc>
                <a:spcPct val="200000"/>
              </a:lnSpc>
              <a:buFont typeface="Arial" panose="020B0604020202020204" pitchFamily="34" charset="0"/>
              <a:buChar char="•"/>
            </a:pPr>
            <a:r>
              <a:rPr lang="en-US" sz="2800" dirty="0">
                <a:latin typeface="Arial" panose="020B0604020202020204" pitchFamily="34" charset="0"/>
                <a:cs typeface="Arial" panose="020B0604020202020204" pitchFamily="34" charset="0"/>
              </a:rPr>
              <a:t>No node modules exposed in renderer</a:t>
            </a:r>
          </a:p>
          <a:p>
            <a:pPr marL="285739" indent="-285739" algn="l">
              <a:lnSpc>
                <a:spcPct val="200000"/>
              </a:lnSpc>
              <a:buFont typeface="Arial" panose="020B0604020202020204" pitchFamily="34" charset="0"/>
              <a:buChar char="•"/>
            </a:pPr>
            <a:r>
              <a:rPr lang="en-US" sz="2800" dirty="0">
                <a:latin typeface="Arial" panose="020B0604020202020204" pitchFamily="34" charset="0"/>
                <a:cs typeface="Arial" panose="020B0604020202020204" pitchFamily="34" charset="0"/>
              </a:rPr>
              <a:t>IPC cannot be leaked via prototype pollution as CI is enabled</a:t>
            </a:r>
          </a:p>
          <a:p>
            <a:pPr marL="285739" indent="-285739" algn="l">
              <a:lnSpc>
                <a:spcPct val="200000"/>
              </a:lnSpc>
              <a:buFont typeface="Arial" panose="020B0604020202020204" pitchFamily="34" charset="0"/>
              <a:buChar char="•"/>
            </a:pPr>
            <a:r>
              <a:rPr lang="en-US" sz="2800" dirty="0">
                <a:latin typeface="Arial" panose="020B0604020202020204" pitchFamily="34" charset="0"/>
                <a:cs typeface="Arial" panose="020B0604020202020204" pitchFamily="34" charset="0"/>
              </a:rPr>
              <a:t>Sandboxed</a:t>
            </a:r>
          </a:p>
        </p:txBody>
      </p:sp>
      <p:sp>
        <p:nvSpPr>
          <p:cNvPr id="4" name="Title 1">
            <a:extLst>
              <a:ext uri="{FF2B5EF4-FFF2-40B4-BE49-F238E27FC236}">
                <a16:creationId xmlns:a16="http://schemas.microsoft.com/office/drawing/2014/main" id="{65BBD566-FC4D-A496-BB7C-56CF7A972638}"/>
              </a:ext>
            </a:extLst>
          </p:cNvPr>
          <p:cNvSpPr txBox="1">
            <a:spLocks/>
          </p:cNvSpPr>
          <p:nvPr/>
        </p:nvSpPr>
        <p:spPr>
          <a:xfrm>
            <a:off x="268111" y="1262218"/>
            <a:ext cx="12341578"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NI: </a:t>
            </a:r>
            <a:r>
              <a:rPr lang="en-US" b="1" dirty="0">
                <a:solidFill>
                  <a:srgbClr val="92D050"/>
                </a:solidFill>
                <a:latin typeface="+mn-lt"/>
              </a:rPr>
              <a:t>false</a:t>
            </a:r>
            <a:r>
              <a:rPr lang="en-US" b="1" dirty="0">
                <a:solidFill>
                  <a:srgbClr val="00B0F0"/>
                </a:solidFill>
                <a:latin typeface="+mn-lt"/>
              </a:rPr>
              <a:t>, CISO: </a:t>
            </a:r>
            <a:r>
              <a:rPr lang="en-US" b="1" dirty="0">
                <a:solidFill>
                  <a:srgbClr val="92D050"/>
                </a:solidFill>
                <a:latin typeface="+mn-lt"/>
              </a:rPr>
              <a:t>false</a:t>
            </a:r>
            <a:r>
              <a:rPr lang="en-US" b="1" dirty="0">
                <a:solidFill>
                  <a:srgbClr val="00B0F0"/>
                </a:solidFill>
                <a:latin typeface="+mn-lt"/>
              </a:rPr>
              <a:t>, SBX: </a:t>
            </a:r>
            <a:r>
              <a:rPr lang="en-US" b="1" dirty="0">
                <a:solidFill>
                  <a:srgbClr val="92D050"/>
                </a:solidFill>
                <a:latin typeface="+mn-lt"/>
              </a:rPr>
              <a:t>true</a:t>
            </a:r>
            <a:br>
              <a:rPr lang="en-US" b="1" dirty="0">
                <a:latin typeface="+mn-lt"/>
              </a:rPr>
            </a:br>
            <a:endParaRPr lang="en-US" b="1" dirty="0">
              <a:latin typeface="+mn-lt"/>
            </a:endParaRPr>
          </a:p>
        </p:txBody>
      </p:sp>
    </p:spTree>
    <p:extLst>
      <p:ext uri="{BB962C8B-B14F-4D97-AF65-F5344CB8AC3E}">
        <p14:creationId xmlns:p14="http://schemas.microsoft.com/office/powerpoint/2010/main" val="279231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E7F4CE7-81D0-1ED3-690A-6E87A7101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538" y="-79023"/>
            <a:ext cx="14530114" cy="88356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F70FC8-80A6-08DC-4D3A-08457F19246A}"/>
              </a:ext>
            </a:extLst>
          </p:cNvPr>
          <p:cNvSpPr/>
          <p:nvPr/>
        </p:nvSpPr>
        <p:spPr>
          <a:xfrm>
            <a:off x="5866694" y="903112"/>
            <a:ext cx="3220861" cy="210069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9956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6F8271-7C72-3C17-9106-BB37550DF697}"/>
              </a:ext>
            </a:extLst>
          </p:cNvPr>
          <p:cNvSpPr>
            <a:spLocks noGrp="1"/>
          </p:cNvSpPr>
          <p:nvPr>
            <p:ph type="body" sz="quarter" idx="1"/>
          </p:nvPr>
        </p:nvSpPr>
        <p:spPr>
          <a:xfrm>
            <a:off x="889000" y="1629833"/>
            <a:ext cx="10414000" cy="4553609"/>
          </a:xfrm>
        </p:spPr>
        <p:txBody>
          <a:bodyPr/>
          <a:lstStyle/>
          <a:p>
            <a:pPr algn="l"/>
            <a:endParaRPr lang="en-US" dirty="0">
              <a:latin typeface="Arial" panose="020B0604020202020204" pitchFamily="34" charset="0"/>
              <a:cs typeface="Arial" panose="020B0604020202020204" pitchFamily="34" charset="0"/>
            </a:endParaRPr>
          </a:p>
          <a:p>
            <a:pPr algn="l"/>
            <a:endParaRPr lang="en-US" sz="4167" dirty="0">
              <a:latin typeface="Arial" panose="020B0604020202020204" pitchFamily="34" charset="0"/>
              <a:cs typeface="Arial" panose="020B0604020202020204" pitchFamily="34" charset="0"/>
            </a:endParaRPr>
          </a:p>
          <a:p>
            <a:pPr algn="l"/>
            <a:r>
              <a:rPr lang="en-US" sz="3333" dirty="0">
                <a:latin typeface="Arial" panose="020B0604020202020204" pitchFamily="34" charset="0"/>
                <a:cs typeface="Arial" panose="020B0604020202020204" pitchFamily="34" charset="0"/>
              </a:rPr>
              <a:t>So, is it just like a XSS in browser?</a:t>
            </a:r>
          </a:p>
          <a:p>
            <a:pPr algn="l"/>
            <a:r>
              <a:rPr lang="en-US" sz="3333" dirty="0">
                <a:latin typeface="Arial" panose="020B0604020202020204" pitchFamily="34" charset="0"/>
                <a:cs typeface="Arial" panose="020B0604020202020204" pitchFamily="34" charset="0"/>
              </a:rPr>
              <a:t>&gt; Nope!</a:t>
            </a:r>
          </a:p>
        </p:txBody>
      </p:sp>
    </p:spTree>
    <p:extLst>
      <p:ext uri="{BB962C8B-B14F-4D97-AF65-F5344CB8AC3E}">
        <p14:creationId xmlns:p14="http://schemas.microsoft.com/office/powerpoint/2010/main" val="3149520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BC543-C6A1-629B-8866-DA24ABAA9363}"/>
              </a:ext>
            </a:extLst>
          </p:cNvPr>
          <p:cNvSpPr>
            <a:spLocks noGrp="1"/>
          </p:cNvSpPr>
          <p:nvPr>
            <p:ph type="title"/>
          </p:nvPr>
        </p:nvSpPr>
        <p:spPr>
          <a:xfrm>
            <a:off x="5587176" y="1685771"/>
            <a:ext cx="6782468" cy="3004145"/>
          </a:xfrm>
        </p:spPr>
        <p:txBody>
          <a:bodyPr>
            <a:noAutofit/>
          </a:bodyPr>
          <a:lstStyle/>
          <a:p>
            <a:r>
              <a:rPr lang="en-US" sz="4600" dirty="0"/>
              <a:t>Enabling Node Integration in SubFrames from compromised Renderer </a:t>
            </a:r>
            <a:br>
              <a:rPr lang="en-US" sz="4600" dirty="0"/>
            </a:br>
            <a:r>
              <a:rPr lang="en-US" sz="4600" dirty="0"/>
              <a:t>(CVE-2022-29247) </a:t>
            </a:r>
          </a:p>
        </p:txBody>
      </p:sp>
      <p:sp>
        <p:nvSpPr>
          <p:cNvPr id="10" name="Freeform: Shape 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3" name="Picture 2" descr="Icon&#10;&#10;Description automatically generated">
            <a:extLst>
              <a:ext uri="{FF2B5EF4-FFF2-40B4-BE49-F238E27FC236}">
                <a16:creationId xmlns:a16="http://schemas.microsoft.com/office/drawing/2014/main" id="{4F6D4111-1F66-32A4-5C37-8DAFE2637F43}"/>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0" name="Freeform: Shape 1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4000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DD8A74-5BF1-95A3-C69F-D826F5D512AE}"/>
              </a:ext>
            </a:extLst>
          </p:cNvPr>
          <p:cNvSpPr>
            <a:spLocks noGrp="1"/>
          </p:cNvSpPr>
          <p:nvPr>
            <p:ph type="body" sz="quarter" idx="1"/>
          </p:nvPr>
        </p:nvSpPr>
        <p:spPr>
          <a:xfrm>
            <a:off x="643466" y="1515507"/>
            <a:ext cx="11424355" cy="5178804"/>
          </a:xfrm>
        </p:spPr>
        <p:txBody>
          <a:bodyPr>
            <a:noAutofit/>
          </a:bodyPr>
          <a:lstStyle/>
          <a:p>
            <a:pPr marL="285739" indent="-285739" algn="l">
              <a:buFont typeface="Arial" panose="020B0604020202020204" pitchFamily="34" charset="0"/>
              <a:buChar char="•"/>
            </a:pPr>
            <a:r>
              <a:rPr lang="en-US" u="sng" dirty="0">
                <a:latin typeface="Arial" panose="020B0604020202020204" pitchFamily="34" charset="0"/>
                <a:cs typeface="Arial" panose="020B0604020202020204" pitchFamily="34" charset="0"/>
              </a:rPr>
              <a:t>nodeIntegrationInSubFrames</a:t>
            </a:r>
            <a:r>
              <a:rPr lang="en-US" dirty="0">
                <a:latin typeface="Arial" panose="020B0604020202020204" pitchFamily="34" charset="0"/>
                <a:cs typeface="Arial" panose="020B0604020202020204" pitchFamily="34" charset="0"/>
              </a:rPr>
              <a:t> – Experimental option for enabling Node.js support in sub-frames such as iframes and child windows if </a:t>
            </a:r>
            <a:r>
              <a:rPr lang="en-US" b="1" dirty="0" err="1">
                <a:latin typeface="Arial" panose="020B0604020202020204" pitchFamily="34" charset="0"/>
                <a:cs typeface="Arial" panose="020B0604020202020204" pitchFamily="34" charset="0"/>
              </a:rPr>
              <a:t>nodeIntegration</a:t>
            </a:r>
            <a:r>
              <a:rPr lang="en-US" b="1" dirty="0">
                <a:latin typeface="Arial" panose="020B0604020202020204" pitchFamily="34" charset="0"/>
                <a:cs typeface="Arial" panose="020B0604020202020204" pitchFamily="34" charset="0"/>
              </a:rPr>
              <a:t> enabled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sandbox disabled </a:t>
            </a:r>
            <a:r>
              <a:rPr lang="en-US" dirty="0">
                <a:latin typeface="Arial" panose="020B0604020202020204" pitchFamily="34" charset="0"/>
                <a:cs typeface="Arial" panose="020B0604020202020204" pitchFamily="34" charset="0"/>
              </a:rPr>
              <a:t>in the first place. </a:t>
            </a:r>
          </a:p>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All your preloads will load for </a:t>
            </a:r>
            <a:r>
              <a:rPr lang="en-US" b="1" dirty="0">
                <a:latin typeface="Arial" panose="020B0604020202020204" pitchFamily="34" charset="0"/>
                <a:cs typeface="Arial" panose="020B0604020202020204" pitchFamily="34" charset="0"/>
              </a:rPr>
              <a:t>every</a:t>
            </a:r>
            <a:r>
              <a:rPr lang="en-US" dirty="0">
                <a:latin typeface="Arial" panose="020B0604020202020204" pitchFamily="34" charset="0"/>
                <a:cs typeface="Arial" panose="020B0604020202020204" pitchFamily="34" charset="0"/>
              </a:rPr>
              <a:t> iframe</a:t>
            </a:r>
          </a:p>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Node is not available on sandboxed frames/windows, only APIs which uses IPC can be exposed using contextBridge </a:t>
            </a:r>
          </a:p>
        </p:txBody>
      </p:sp>
      <p:sp>
        <p:nvSpPr>
          <p:cNvPr id="4" name="Title 1">
            <a:extLst>
              <a:ext uri="{FF2B5EF4-FFF2-40B4-BE49-F238E27FC236}">
                <a16:creationId xmlns:a16="http://schemas.microsoft.com/office/drawing/2014/main" id="{65BBD566-FC4D-A496-BB7C-56CF7A972638}"/>
              </a:ext>
            </a:extLst>
          </p:cNvPr>
          <p:cNvSpPr txBox="1">
            <a:spLocks/>
          </p:cNvSpPr>
          <p:nvPr/>
        </p:nvSpPr>
        <p:spPr>
          <a:xfrm>
            <a:off x="184854" y="404262"/>
            <a:ext cx="12341578"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What is nodeIntegrationInSubFrames </a:t>
            </a:r>
            <a:endParaRPr lang="en-US" b="1" dirty="0">
              <a:latin typeface="+mn-lt"/>
            </a:endParaRPr>
          </a:p>
        </p:txBody>
      </p:sp>
    </p:spTree>
    <p:extLst>
      <p:ext uri="{BB962C8B-B14F-4D97-AF65-F5344CB8AC3E}">
        <p14:creationId xmlns:p14="http://schemas.microsoft.com/office/powerpoint/2010/main" val="124022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with medium confidence">
            <a:extLst>
              <a:ext uri="{FF2B5EF4-FFF2-40B4-BE49-F238E27FC236}">
                <a16:creationId xmlns:a16="http://schemas.microsoft.com/office/drawing/2014/main" id="{059035F7-0AA3-0D6C-B1D4-AA87DDC0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8" y="2202352"/>
            <a:ext cx="5826794" cy="1291167"/>
          </a:xfrm>
          <a:prstGeom prst="rect">
            <a:avLst/>
          </a:prstGeom>
        </p:spPr>
      </p:pic>
      <p:pic>
        <p:nvPicPr>
          <p:cNvPr id="7" name="Picture 6" descr="Text&#10;&#10;Description automatically generated">
            <a:extLst>
              <a:ext uri="{FF2B5EF4-FFF2-40B4-BE49-F238E27FC236}">
                <a16:creationId xmlns:a16="http://schemas.microsoft.com/office/drawing/2014/main" id="{6317BFB1-27FE-DF61-E38A-A290A9A4D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8" y="3944170"/>
            <a:ext cx="5826794" cy="1033475"/>
          </a:xfrm>
          <a:prstGeom prst="rect">
            <a:avLst/>
          </a:prstGeom>
        </p:spPr>
      </p:pic>
      <p:pic>
        <p:nvPicPr>
          <p:cNvPr id="9" name="Picture 8" descr="Text&#10;&#10;Description automatically generated">
            <a:extLst>
              <a:ext uri="{FF2B5EF4-FFF2-40B4-BE49-F238E27FC236}">
                <a16:creationId xmlns:a16="http://schemas.microsoft.com/office/drawing/2014/main" id="{95F9ACA4-F40E-B514-93E8-919DBCACC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499" y="5408341"/>
            <a:ext cx="5826793" cy="1090083"/>
          </a:xfrm>
          <a:prstGeom prst="rect">
            <a:avLst/>
          </a:prstGeom>
        </p:spPr>
      </p:pic>
      <p:sp>
        <p:nvSpPr>
          <p:cNvPr id="10" name="TextBox 9">
            <a:extLst>
              <a:ext uri="{FF2B5EF4-FFF2-40B4-BE49-F238E27FC236}">
                <a16:creationId xmlns:a16="http://schemas.microsoft.com/office/drawing/2014/main" id="{E51D5E4B-8555-52F9-D3A8-2FDA4346BBC7}"/>
              </a:ext>
            </a:extLst>
          </p:cNvPr>
          <p:cNvSpPr txBox="1"/>
          <p:nvPr/>
        </p:nvSpPr>
        <p:spPr>
          <a:xfrm>
            <a:off x="571498" y="1287842"/>
            <a:ext cx="563088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u="sng" dirty="0">
                <a:latin typeface="Asap SemiBold"/>
                <a:ea typeface="Asap SemiBold"/>
                <a:cs typeface="Asap SemiBold"/>
                <a:sym typeface="Asap SemiBold"/>
              </a:rPr>
              <a:t>Renderer Process</a:t>
            </a:r>
          </a:p>
        </p:txBody>
      </p:sp>
      <p:sp>
        <p:nvSpPr>
          <p:cNvPr id="11" name="TextBox 10">
            <a:extLst>
              <a:ext uri="{FF2B5EF4-FFF2-40B4-BE49-F238E27FC236}">
                <a16:creationId xmlns:a16="http://schemas.microsoft.com/office/drawing/2014/main" id="{7828FB4D-F7CE-CEAE-63B6-9D2D26974F1E}"/>
              </a:ext>
            </a:extLst>
          </p:cNvPr>
          <p:cNvSpPr txBox="1"/>
          <p:nvPr/>
        </p:nvSpPr>
        <p:spPr>
          <a:xfrm>
            <a:off x="571498" y="1826795"/>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preload.js (Isolated World/context)</a:t>
            </a:r>
          </a:p>
        </p:txBody>
      </p:sp>
      <p:sp>
        <p:nvSpPr>
          <p:cNvPr id="12" name="TextBox 11">
            <a:extLst>
              <a:ext uri="{FF2B5EF4-FFF2-40B4-BE49-F238E27FC236}">
                <a16:creationId xmlns:a16="http://schemas.microsoft.com/office/drawing/2014/main" id="{94F0F384-EC83-D627-FC78-A387A3516D05}"/>
              </a:ext>
            </a:extLst>
          </p:cNvPr>
          <p:cNvSpPr txBox="1"/>
          <p:nvPr/>
        </p:nvSpPr>
        <p:spPr>
          <a:xfrm>
            <a:off x="8049911" y="1287842"/>
            <a:ext cx="563088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u="sng" dirty="0"/>
              <a:t>Main</a:t>
            </a:r>
            <a:r>
              <a:rPr lang="en-US" sz="2667" u="sng" dirty="0">
                <a:latin typeface="Asap SemiBold"/>
                <a:ea typeface="Asap SemiBold"/>
                <a:cs typeface="Asap SemiBold"/>
                <a:sym typeface="Asap SemiBold"/>
              </a:rPr>
              <a:t> Process</a:t>
            </a:r>
          </a:p>
        </p:txBody>
      </p:sp>
      <p:sp>
        <p:nvSpPr>
          <p:cNvPr id="13" name="TextBox 12">
            <a:extLst>
              <a:ext uri="{FF2B5EF4-FFF2-40B4-BE49-F238E27FC236}">
                <a16:creationId xmlns:a16="http://schemas.microsoft.com/office/drawing/2014/main" id="{D2CFAEDA-B4D9-FB28-3C9C-FC9E140E59D8}"/>
              </a:ext>
            </a:extLst>
          </p:cNvPr>
          <p:cNvSpPr txBox="1"/>
          <p:nvPr/>
        </p:nvSpPr>
        <p:spPr>
          <a:xfrm>
            <a:off x="571497" y="3605958"/>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Renderer Process (//google.com), Main window</a:t>
            </a:r>
          </a:p>
        </p:txBody>
      </p:sp>
      <p:sp>
        <p:nvSpPr>
          <p:cNvPr id="14" name="TextBox 13">
            <a:extLst>
              <a:ext uri="{FF2B5EF4-FFF2-40B4-BE49-F238E27FC236}">
                <a16:creationId xmlns:a16="http://schemas.microsoft.com/office/drawing/2014/main" id="{4BEF760F-E5D4-7612-5FBE-88C34B330F71}"/>
              </a:ext>
            </a:extLst>
          </p:cNvPr>
          <p:cNvSpPr txBox="1"/>
          <p:nvPr/>
        </p:nvSpPr>
        <p:spPr>
          <a:xfrm>
            <a:off x="571499" y="5066336"/>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Iframe in Main Window (//</a:t>
            </a:r>
            <a:r>
              <a:rPr lang="en-US" sz="1667" dirty="0" err="1">
                <a:latin typeface="Asap SemiBold"/>
                <a:ea typeface="Asap SemiBold"/>
                <a:cs typeface="Asap SemiBold"/>
                <a:sym typeface="Asap SemiBold"/>
              </a:rPr>
              <a:t>pwn.af</a:t>
            </a:r>
            <a:r>
              <a:rPr lang="en-US" sz="1667" dirty="0">
                <a:latin typeface="Asap SemiBold"/>
                <a:ea typeface="Asap SemiBold"/>
                <a:cs typeface="Asap SemiBold"/>
                <a:sym typeface="Asap SemiBold"/>
              </a:rPr>
              <a:t>) – </a:t>
            </a:r>
            <a:r>
              <a:rPr lang="en-US" sz="1667" dirty="0">
                <a:solidFill>
                  <a:srgbClr val="FF0000"/>
                </a:solidFill>
                <a:latin typeface="Asap SemiBold"/>
                <a:ea typeface="Asap SemiBold"/>
                <a:cs typeface="Asap SemiBold"/>
                <a:sym typeface="Asap SemiBold"/>
              </a:rPr>
              <a:t>Error Thrown</a:t>
            </a:r>
          </a:p>
        </p:txBody>
      </p:sp>
      <p:pic>
        <p:nvPicPr>
          <p:cNvPr id="4" name="Picture 3" descr="Text&#10;&#10;Description automatically generated">
            <a:extLst>
              <a:ext uri="{FF2B5EF4-FFF2-40B4-BE49-F238E27FC236}">
                <a16:creationId xmlns:a16="http://schemas.microsoft.com/office/drawing/2014/main" id="{2E775BB6-D43A-0271-A557-3EF7CF950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1783769"/>
            <a:ext cx="5421527" cy="4714656"/>
          </a:xfrm>
          <a:prstGeom prst="rect">
            <a:avLst/>
          </a:prstGeom>
        </p:spPr>
      </p:pic>
      <p:sp>
        <p:nvSpPr>
          <p:cNvPr id="15" name="Title 1">
            <a:extLst>
              <a:ext uri="{FF2B5EF4-FFF2-40B4-BE49-F238E27FC236}">
                <a16:creationId xmlns:a16="http://schemas.microsoft.com/office/drawing/2014/main" id="{0108F4A9-68BA-4740-C08E-3CDFB5807125}"/>
              </a:ext>
            </a:extLst>
          </p:cNvPr>
          <p:cNvSpPr txBox="1">
            <a:spLocks/>
          </p:cNvSpPr>
          <p:nvPr/>
        </p:nvSpPr>
        <p:spPr>
          <a:xfrm>
            <a:off x="135465" y="-1193800"/>
            <a:ext cx="11485035"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nodeIntegrationInSubFrames: false</a:t>
            </a:r>
          </a:p>
        </p:txBody>
      </p:sp>
    </p:spTree>
    <p:extLst>
      <p:ext uri="{BB962C8B-B14F-4D97-AF65-F5344CB8AC3E}">
        <p14:creationId xmlns:p14="http://schemas.microsoft.com/office/powerpoint/2010/main" val="3916195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with medium confidence">
            <a:extLst>
              <a:ext uri="{FF2B5EF4-FFF2-40B4-BE49-F238E27FC236}">
                <a16:creationId xmlns:a16="http://schemas.microsoft.com/office/drawing/2014/main" id="{059035F7-0AA3-0D6C-B1D4-AA87DDC0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8" y="2202352"/>
            <a:ext cx="5826794" cy="1291167"/>
          </a:xfrm>
          <a:prstGeom prst="rect">
            <a:avLst/>
          </a:prstGeom>
        </p:spPr>
      </p:pic>
      <p:pic>
        <p:nvPicPr>
          <p:cNvPr id="7" name="Picture 6" descr="Text&#10;&#10;Description automatically generated">
            <a:extLst>
              <a:ext uri="{FF2B5EF4-FFF2-40B4-BE49-F238E27FC236}">
                <a16:creationId xmlns:a16="http://schemas.microsoft.com/office/drawing/2014/main" id="{6317BFB1-27FE-DF61-E38A-A290A9A4D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8" y="3944170"/>
            <a:ext cx="5826794" cy="1033475"/>
          </a:xfrm>
          <a:prstGeom prst="rect">
            <a:avLst/>
          </a:prstGeom>
        </p:spPr>
      </p:pic>
      <p:pic>
        <p:nvPicPr>
          <p:cNvPr id="9" name="Picture 8" descr="Text&#10;&#10;Description automatically generated">
            <a:extLst>
              <a:ext uri="{FF2B5EF4-FFF2-40B4-BE49-F238E27FC236}">
                <a16:creationId xmlns:a16="http://schemas.microsoft.com/office/drawing/2014/main" id="{95F9ACA4-F40E-B514-93E8-919DBCACC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499" y="5408341"/>
            <a:ext cx="5826793" cy="1090083"/>
          </a:xfrm>
          <a:prstGeom prst="rect">
            <a:avLst/>
          </a:prstGeom>
        </p:spPr>
      </p:pic>
      <p:sp>
        <p:nvSpPr>
          <p:cNvPr id="10" name="TextBox 9">
            <a:extLst>
              <a:ext uri="{FF2B5EF4-FFF2-40B4-BE49-F238E27FC236}">
                <a16:creationId xmlns:a16="http://schemas.microsoft.com/office/drawing/2014/main" id="{E51D5E4B-8555-52F9-D3A8-2FDA4346BBC7}"/>
              </a:ext>
            </a:extLst>
          </p:cNvPr>
          <p:cNvSpPr txBox="1"/>
          <p:nvPr/>
        </p:nvSpPr>
        <p:spPr>
          <a:xfrm>
            <a:off x="571498" y="1287842"/>
            <a:ext cx="563088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u="sng" dirty="0">
                <a:latin typeface="Asap SemiBold"/>
                <a:ea typeface="Asap SemiBold"/>
                <a:cs typeface="Asap SemiBold"/>
                <a:sym typeface="Asap SemiBold"/>
              </a:rPr>
              <a:t>Renderer Process</a:t>
            </a:r>
          </a:p>
        </p:txBody>
      </p:sp>
      <p:sp>
        <p:nvSpPr>
          <p:cNvPr id="11" name="TextBox 10">
            <a:extLst>
              <a:ext uri="{FF2B5EF4-FFF2-40B4-BE49-F238E27FC236}">
                <a16:creationId xmlns:a16="http://schemas.microsoft.com/office/drawing/2014/main" id="{7828FB4D-F7CE-CEAE-63B6-9D2D26974F1E}"/>
              </a:ext>
            </a:extLst>
          </p:cNvPr>
          <p:cNvSpPr txBox="1"/>
          <p:nvPr/>
        </p:nvSpPr>
        <p:spPr>
          <a:xfrm>
            <a:off x="571498" y="1826795"/>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preload.js (Isolated World/context)</a:t>
            </a:r>
          </a:p>
        </p:txBody>
      </p:sp>
      <p:sp>
        <p:nvSpPr>
          <p:cNvPr id="12" name="TextBox 11">
            <a:extLst>
              <a:ext uri="{FF2B5EF4-FFF2-40B4-BE49-F238E27FC236}">
                <a16:creationId xmlns:a16="http://schemas.microsoft.com/office/drawing/2014/main" id="{94F0F384-EC83-D627-FC78-A387A3516D05}"/>
              </a:ext>
            </a:extLst>
          </p:cNvPr>
          <p:cNvSpPr txBox="1"/>
          <p:nvPr/>
        </p:nvSpPr>
        <p:spPr>
          <a:xfrm>
            <a:off x="8049911" y="1287842"/>
            <a:ext cx="5630883"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u="sng" dirty="0"/>
              <a:t>Main</a:t>
            </a:r>
            <a:r>
              <a:rPr lang="en-US" sz="2667" u="sng" dirty="0">
                <a:latin typeface="Asap SemiBold"/>
                <a:ea typeface="Asap SemiBold"/>
                <a:cs typeface="Asap SemiBold"/>
                <a:sym typeface="Asap SemiBold"/>
              </a:rPr>
              <a:t> Process</a:t>
            </a:r>
          </a:p>
        </p:txBody>
      </p:sp>
      <p:sp>
        <p:nvSpPr>
          <p:cNvPr id="13" name="TextBox 12">
            <a:extLst>
              <a:ext uri="{FF2B5EF4-FFF2-40B4-BE49-F238E27FC236}">
                <a16:creationId xmlns:a16="http://schemas.microsoft.com/office/drawing/2014/main" id="{D2CFAEDA-B4D9-FB28-3C9C-FC9E140E59D8}"/>
              </a:ext>
            </a:extLst>
          </p:cNvPr>
          <p:cNvSpPr txBox="1"/>
          <p:nvPr/>
        </p:nvSpPr>
        <p:spPr>
          <a:xfrm>
            <a:off x="571497" y="3605958"/>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Renderer Process (//google.com), Main window</a:t>
            </a:r>
          </a:p>
        </p:txBody>
      </p:sp>
      <p:sp>
        <p:nvSpPr>
          <p:cNvPr id="14" name="TextBox 13">
            <a:extLst>
              <a:ext uri="{FF2B5EF4-FFF2-40B4-BE49-F238E27FC236}">
                <a16:creationId xmlns:a16="http://schemas.microsoft.com/office/drawing/2014/main" id="{4BEF760F-E5D4-7612-5FBE-88C34B330F71}"/>
              </a:ext>
            </a:extLst>
          </p:cNvPr>
          <p:cNvSpPr txBox="1"/>
          <p:nvPr/>
        </p:nvSpPr>
        <p:spPr>
          <a:xfrm>
            <a:off x="571499" y="5066336"/>
            <a:ext cx="5630883" cy="342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667" dirty="0">
                <a:latin typeface="Asap SemiBold"/>
                <a:ea typeface="Asap SemiBold"/>
                <a:cs typeface="Asap SemiBold"/>
                <a:sym typeface="Asap SemiBold"/>
              </a:rPr>
              <a:t>Iframe in Main Window (//</a:t>
            </a:r>
            <a:r>
              <a:rPr lang="en-US" sz="1667" dirty="0" err="1">
                <a:latin typeface="Asap SemiBold"/>
                <a:ea typeface="Asap SemiBold"/>
                <a:cs typeface="Asap SemiBold"/>
                <a:sym typeface="Asap SemiBold"/>
              </a:rPr>
              <a:t>pwn.af</a:t>
            </a:r>
            <a:r>
              <a:rPr lang="en-US" sz="1667" dirty="0">
                <a:latin typeface="Asap SemiBold"/>
                <a:ea typeface="Asap SemiBold"/>
                <a:cs typeface="Asap SemiBold"/>
                <a:sym typeface="Asap SemiBold"/>
              </a:rPr>
              <a:t>) – </a:t>
            </a:r>
            <a:r>
              <a:rPr lang="en-US" sz="1667" dirty="0">
                <a:solidFill>
                  <a:srgbClr val="00B050"/>
                </a:solidFill>
                <a:latin typeface="Asap SemiBold"/>
                <a:ea typeface="Asap SemiBold"/>
                <a:cs typeface="Asap SemiBold"/>
                <a:sym typeface="Asap SemiBold"/>
              </a:rPr>
              <a:t>No Error Thrown, Calc pops</a:t>
            </a:r>
          </a:p>
        </p:txBody>
      </p:sp>
      <p:sp>
        <p:nvSpPr>
          <p:cNvPr id="15" name="Title 1">
            <a:extLst>
              <a:ext uri="{FF2B5EF4-FFF2-40B4-BE49-F238E27FC236}">
                <a16:creationId xmlns:a16="http://schemas.microsoft.com/office/drawing/2014/main" id="{0108F4A9-68BA-4740-C08E-3CDFB5807125}"/>
              </a:ext>
            </a:extLst>
          </p:cNvPr>
          <p:cNvSpPr txBox="1">
            <a:spLocks/>
          </p:cNvSpPr>
          <p:nvPr/>
        </p:nvSpPr>
        <p:spPr>
          <a:xfrm>
            <a:off x="135465" y="-1193800"/>
            <a:ext cx="11485035"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nodeIntegrationInSubFrames: true</a:t>
            </a:r>
          </a:p>
        </p:txBody>
      </p:sp>
      <p:pic>
        <p:nvPicPr>
          <p:cNvPr id="16" name="Picture 15" descr="Text&#10;&#10;Description automatically generated">
            <a:extLst>
              <a:ext uri="{FF2B5EF4-FFF2-40B4-BE49-F238E27FC236}">
                <a16:creationId xmlns:a16="http://schemas.microsoft.com/office/drawing/2014/main" id="{1CB3040F-2464-7388-050B-DC4D1A5963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1826795"/>
            <a:ext cx="5430728" cy="4671629"/>
          </a:xfrm>
          <a:prstGeom prst="rect">
            <a:avLst/>
          </a:prstGeom>
        </p:spPr>
      </p:pic>
    </p:spTree>
    <p:extLst>
      <p:ext uri="{BB962C8B-B14F-4D97-AF65-F5344CB8AC3E}">
        <p14:creationId xmlns:p14="http://schemas.microsoft.com/office/powerpoint/2010/main" val="2792948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108F4A9-68BA-4740-C08E-3CDFB5807125}"/>
              </a:ext>
            </a:extLst>
          </p:cNvPr>
          <p:cNvSpPr txBox="1">
            <a:spLocks/>
          </p:cNvSpPr>
          <p:nvPr/>
        </p:nvSpPr>
        <p:spPr>
          <a:xfrm>
            <a:off x="135465" y="-1193800"/>
            <a:ext cx="11485035"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nodeIntegrationInSubFrames: false</a:t>
            </a:r>
          </a:p>
        </p:txBody>
      </p:sp>
      <p:sp>
        <p:nvSpPr>
          <p:cNvPr id="17" name="Text Placeholder 2">
            <a:extLst>
              <a:ext uri="{FF2B5EF4-FFF2-40B4-BE49-F238E27FC236}">
                <a16:creationId xmlns:a16="http://schemas.microsoft.com/office/drawing/2014/main" id="{6F7865B9-9686-B181-E5B1-3A76D73AFC1B}"/>
              </a:ext>
            </a:extLst>
          </p:cNvPr>
          <p:cNvSpPr txBox="1">
            <a:spLocks/>
          </p:cNvSpPr>
          <p:nvPr/>
        </p:nvSpPr>
        <p:spPr>
          <a:xfrm>
            <a:off x="508000" y="1491016"/>
            <a:ext cx="9144000"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Most of the time we get XSS in the subframe or iframes</a:t>
            </a:r>
          </a:p>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And nodeIntegrationInSubFrames is mostly disabled </a:t>
            </a:r>
          </a:p>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No access to contextBridge exposed APIs</a:t>
            </a:r>
          </a:p>
        </p:txBody>
      </p:sp>
    </p:spTree>
    <p:extLst>
      <p:ext uri="{BB962C8B-B14F-4D97-AF65-F5344CB8AC3E}">
        <p14:creationId xmlns:p14="http://schemas.microsoft.com/office/powerpoint/2010/main" val="4152708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DF90-5EBA-9FEC-7203-74EE40FFE246}"/>
              </a:ext>
            </a:extLst>
          </p:cNvPr>
          <p:cNvSpPr>
            <a:spLocks noGrp="1"/>
          </p:cNvSpPr>
          <p:nvPr>
            <p:ph type="title"/>
          </p:nvPr>
        </p:nvSpPr>
        <p:spPr>
          <a:xfrm>
            <a:off x="358422" y="1003627"/>
            <a:ext cx="11190111" cy="720208"/>
          </a:xfrm>
        </p:spPr>
        <p:txBody>
          <a:bodyPr>
            <a:normAutofit fontScale="90000"/>
          </a:bodyPr>
          <a:lstStyle/>
          <a:p>
            <a:pPr algn="l"/>
            <a:r>
              <a:rPr lang="en-US" b="1" dirty="0">
                <a:solidFill>
                  <a:srgbClr val="00B0F0"/>
                </a:solidFill>
                <a:latin typeface="+mn-lt"/>
              </a:rPr>
              <a:t>Implementation of Node Integration in SubFrames</a:t>
            </a:r>
          </a:p>
        </p:txBody>
      </p:sp>
      <p:pic>
        <p:nvPicPr>
          <p:cNvPr id="14338" name="Picture 2">
            <a:extLst>
              <a:ext uri="{FF2B5EF4-FFF2-40B4-BE49-F238E27FC236}">
                <a16:creationId xmlns:a16="http://schemas.microsoft.com/office/drawing/2014/main" id="{D1F5E6C9-3A36-C797-1929-8048CBAAE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13" y="1650302"/>
            <a:ext cx="8797587" cy="47706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248541-D6DF-B840-7A58-C720E60C3749}"/>
              </a:ext>
            </a:extLst>
          </p:cNvPr>
          <p:cNvSpPr txBox="1"/>
          <p:nvPr/>
        </p:nvSpPr>
        <p:spPr>
          <a:xfrm>
            <a:off x="-164757" y="3436897"/>
            <a:ext cx="3737919" cy="1111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algn="ctr" defTabSz="687889" hangingPunct="0"/>
            <a:r>
              <a:rPr lang="en-US" sz="1667" dirty="0">
                <a:latin typeface="Arial" panose="020B0604020202020204" pitchFamily="34" charset="0"/>
                <a:cs typeface="Arial" panose="020B0604020202020204" pitchFamily="34" charset="0"/>
                <a:sym typeface="Asap SemiBold"/>
              </a:rPr>
              <a:t>Electron patches blink WebPreferences and adds settings like node_integration_sub_frames, context_isolation, etc. </a:t>
            </a:r>
          </a:p>
        </p:txBody>
      </p:sp>
      <p:sp>
        <p:nvSpPr>
          <p:cNvPr id="5" name="Rectangle 4">
            <a:extLst>
              <a:ext uri="{FF2B5EF4-FFF2-40B4-BE49-F238E27FC236}">
                <a16:creationId xmlns:a16="http://schemas.microsoft.com/office/drawing/2014/main" id="{86D028A7-3475-3A50-9812-E994F4B7D693}"/>
              </a:ext>
            </a:extLst>
          </p:cNvPr>
          <p:cNvSpPr/>
          <p:nvPr/>
        </p:nvSpPr>
        <p:spPr>
          <a:xfrm>
            <a:off x="3394413" y="4797265"/>
            <a:ext cx="3593409" cy="20371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4458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509C20E-80F3-55E9-79F0-6F1381E09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78" y="-135467"/>
            <a:ext cx="13371905" cy="81313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F62073-91E6-706D-B4B7-5A2FE7F5BABC}"/>
              </a:ext>
            </a:extLst>
          </p:cNvPr>
          <p:cNvSpPr txBox="1"/>
          <p:nvPr/>
        </p:nvSpPr>
        <p:spPr>
          <a:xfrm>
            <a:off x="237506" y="5976158"/>
            <a:ext cx="9371611" cy="639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r>
              <a:rPr lang="en-US" b="1" dirty="0"/>
              <a:t>Main Process: </a:t>
            </a:r>
            <a:r>
              <a:rPr lang="en-US" dirty="0"/>
              <a:t>Menu, Tray, Node, ipcMain, creates Renderer Process using </a:t>
            </a:r>
            <a:r>
              <a:rPr lang="en-US" i="1" dirty="0"/>
              <a:t>BrowserWindow</a:t>
            </a:r>
            <a:endParaRPr lang="en-US" dirty="0"/>
          </a:p>
          <a:p>
            <a:r>
              <a:rPr lang="en-US" b="1" dirty="0"/>
              <a:t>Renderer Process:</a:t>
            </a:r>
            <a:r>
              <a:rPr lang="en-US" dirty="0"/>
              <a:t> DOM API, Node.js API,  ipcRenderer</a:t>
            </a:r>
          </a:p>
        </p:txBody>
      </p:sp>
    </p:spTree>
    <p:extLst>
      <p:ext uri="{BB962C8B-B14F-4D97-AF65-F5344CB8AC3E}">
        <p14:creationId xmlns:p14="http://schemas.microsoft.com/office/powerpoint/2010/main" val="1321153250"/>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5639806-4B97-9262-6B2C-0B7C4AC73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609" y="1701493"/>
            <a:ext cx="7450667" cy="4836583"/>
          </a:xfrm>
          <a:prstGeom prst="rect">
            <a:avLst/>
          </a:prstGeom>
        </p:spPr>
      </p:pic>
      <p:sp>
        <p:nvSpPr>
          <p:cNvPr id="8" name="TextBox 7">
            <a:extLst>
              <a:ext uri="{FF2B5EF4-FFF2-40B4-BE49-F238E27FC236}">
                <a16:creationId xmlns:a16="http://schemas.microsoft.com/office/drawing/2014/main" id="{D6991308-A631-09C5-B0C3-2C9F0DCFDA63}"/>
              </a:ext>
            </a:extLst>
          </p:cNvPr>
          <p:cNvSpPr txBox="1"/>
          <p:nvPr/>
        </p:nvSpPr>
        <p:spPr>
          <a:xfrm>
            <a:off x="524494" y="3692221"/>
            <a:ext cx="3825393" cy="855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a:r>
              <a:rPr lang="en-US" sz="1667" dirty="0">
                <a:latin typeface="Arial" panose="020B0604020202020204" pitchFamily="34" charset="0"/>
                <a:cs typeface="Arial" panose="020B0604020202020204" pitchFamily="34" charset="0"/>
              </a:rPr>
              <a:t>If </a:t>
            </a:r>
            <a:r>
              <a:rPr lang="en-US" sz="1667" b="1" dirty="0">
                <a:latin typeface="Arial" panose="020B0604020202020204" pitchFamily="34" charset="0"/>
                <a:cs typeface="Arial" panose="020B0604020202020204" pitchFamily="34" charset="0"/>
              </a:rPr>
              <a:t>node_integration_in_sub_frames </a:t>
            </a:r>
            <a:r>
              <a:rPr lang="en-US" sz="1667" dirty="0">
                <a:latin typeface="Arial" panose="020B0604020202020204" pitchFamily="34" charset="0"/>
                <a:cs typeface="Arial" panose="020B0604020202020204" pitchFamily="34" charset="0"/>
              </a:rPr>
              <a:t>on WebPreferences is true, then expose preload contextBridge API</a:t>
            </a:r>
            <a:endParaRPr lang="en-US" sz="1667" dirty="0">
              <a:latin typeface="Arial" panose="020B0604020202020204" pitchFamily="34" charset="0"/>
              <a:cs typeface="Arial" panose="020B0604020202020204" pitchFamily="34" charset="0"/>
              <a:sym typeface="Asap SemiBold"/>
            </a:endParaRPr>
          </a:p>
        </p:txBody>
      </p:sp>
      <p:sp>
        <p:nvSpPr>
          <p:cNvPr id="10" name="Rectangle 9">
            <a:extLst>
              <a:ext uri="{FF2B5EF4-FFF2-40B4-BE49-F238E27FC236}">
                <a16:creationId xmlns:a16="http://schemas.microsoft.com/office/drawing/2014/main" id="{48F8854F-87C7-73C6-D9C8-D414A71E13EC}"/>
              </a:ext>
            </a:extLst>
          </p:cNvPr>
          <p:cNvSpPr/>
          <p:nvPr/>
        </p:nvSpPr>
        <p:spPr>
          <a:xfrm>
            <a:off x="4587394" y="4266487"/>
            <a:ext cx="7080113"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C9855A61-5331-E469-ABBA-ED1482E77964}"/>
              </a:ext>
            </a:extLst>
          </p:cNvPr>
          <p:cNvSpPr txBox="1"/>
          <p:nvPr/>
        </p:nvSpPr>
        <p:spPr>
          <a:xfrm>
            <a:off x="4080257" y="4263674"/>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9" name="Title 1">
            <a:extLst>
              <a:ext uri="{FF2B5EF4-FFF2-40B4-BE49-F238E27FC236}">
                <a16:creationId xmlns:a16="http://schemas.microsoft.com/office/drawing/2014/main" id="{89C93642-6F4A-7F15-E878-712C35B625E2}"/>
              </a:ext>
            </a:extLst>
          </p:cNvPr>
          <p:cNvSpPr txBox="1">
            <a:spLocks/>
          </p:cNvSpPr>
          <p:nvPr/>
        </p:nvSpPr>
        <p:spPr>
          <a:xfrm>
            <a:off x="358422" y="1003627"/>
            <a:ext cx="11190111"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B0F0"/>
                </a:solidFill>
                <a:latin typeface="+mn-lt"/>
              </a:rPr>
              <a:t>Implementation of Node Integration in SubFrames</a:t>
            </a:r>
          </a:p>
        </p:txBody>
      </p:sp>
    </p:spTree>
    <p:extLst>
      <p:ext uri="{BB962C8B-B14F-4D97-AF65-F5344CB8AC3E}">
        <p14:creationId xmlns:p14="http://schemas.microsoft.com/office/powerpoint/2010/main" val="632966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9C93642-6F4A-7F15-E878-712C35B625E2}"/>
              </a:ext>
            </a:extLst>
          </p:cNvPr>
          <p:cNvSpPr txBox="1">
            <a:spLocks/>
          </p:cNvSpPr>
          <p:nvPr/>
        </p:nvSpPr>
        <p:spPr>
          <a:xfrm>
            <a:off x="256822" y="319924"/>
            <a:ext cx="11190111"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B0F0"/>
                </a:solidFill>
                <a:latin typeface="+mn-lt"/>
              </a:rPr>
              <a:t>Enabling NISF using renderer exploit</a:t>
            </a:r>
          </a:p>
        </p:txBody>
      </p:sp>
      <p:sp>
        <p:nvSpPr>
          <p:cNvPr id="12" name="Text Placeholder 2">
            <a:extLst>
              <a:ext uri="{FF2B5EF4-FFF2-40B4-BE49-F238E27FC236}">
                <a16:creationId xmlns:a16="http://schemas.microsoft.com/office/drawing/2014/main" id="{A8C7CD3B-0BFD-770C-8C57-275D11C4067E}"/>
              </a:ext>
            </a:extLst>
          </p:cNvPr>
          <p:cNvSpPr txBox="1">
            <a:spLocks/>
          </p:cNvSpPr>
          <p:nvPr/>
        </p:nvSpPr>
        <p:spPr>
          <a:xfrm>
            <a:off x="256822" y="1355549"/>
            <a:ext cx="11709400" cy="43453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39" indent="-285739"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 astute reader will notice that the check is on the renderer process.</a:t>
            </a:r>
          </a:p>
          <a:p>
            <a:pPr marL="285739" indent="-285739"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Use renderer exploit       and we can set </a:t>
            </a:r>
            <a:r>
              <a:rPr lang="en-US" dirty="0" err="1">
                <a:latin typeface="Arial" panose="020B0604020202020204" pitchFamily="34" charset="0"/>
                <a:cs typeface="Arial" panose="020B0604020202020204" pitchFamily="34" charset="0"/>
              </a:rPr>
              <a:t>node_integration_in_sub_frames</a:t>
            </a:r>
            <a:r>
              <a:rPr lang="en-US" dirty="0">
                <a:latin typeface="Arial" panose="020B0604020202020204" pitchFamily="34" charset="0"/>
                <a:cs typeface="Arial" panose="020B0604020202020204" pitchFamily="34" charset="0"/>
              </a:rPr>
              <a:t> to 1 😈 </a:t>
            </a:r>
          </a:p>
        </p:txBody>
      </p:sp>
      <p:sp>
        <p:nvSpPr>
          <p:cNvPr id="13" name="TextBox 12">
            <a:extLst>
              <a:ext uri="{FF2B5EF4-FFF2-40B4-BE49-F238E27FC236}">
                <a16:creationId xmlns:a16="http://schemas.microsoft.com/office/drawing/2014/main" id="{5AFC9EBB-4CA6-6FC8-37C2-0D8D2A962B4D}"/>
              </a:ext>
            </a:extLst>
          </p:cNvPr>
          <p:cNvSpPr txBox="1"/>
          <p:nvPr/>
        </p:nvSpPr>
        <p:spPr>
          <a:xfrm>
            <a:off x="455220" y="5760249"/>
            <a:ext cx="11528961" cy="861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67" dirty="0">
                <a:solidFill>
                  <a:srgbClr val="000000"/>
                </a:solidFill>
                <a:latin typeface="Arial" panose="020B0604020202020204" pitchFamily="34" charset="0"/>
              </a:rPr>
              <a:t>Reference: </a:t>
            </a:r>
            <a:r>
              <a:rPr lang="en-US" sz="1667" u="sng" dirty="0">
                <a:solidFill>
                  <a:srgbClr val="0097A7"/>
                </a:solidFill>
                <a:latin typeface="Arial" panose="020B0604020202020204" pitchFamily="34" charset="0"/>
                <a:hlinkClick r:id="rId3"/>
              </a:rPr>
              <a:t>https://github.com/electron/electron/blob/bd10b19b0cdc46cdbadb570af89305e64541b679/shell/renderer/electron_sandboxed_renderer_client.cc#L217</a:t>
            </a:r>
            <a:endParaRPr lang="en-US" sz="1500" dirty="0"/>
          </a:p>
        </p:txBody>
      </p:sp>
      <p:pic>
        <p:nvPicPr>
          <p:cNvPr id="5" name="Picture 4" descr="Icon&#10;&#10;Description automatically generated">
            <a:extLst>
              <a:ext uri="{FF2B5EF4-FFF2-40B4-BE49-F238E27FC236}">
                <a16:creationId xmlns:a16="http://schemas.microsoft.com/office/drawing/2014/main" id="{DD108489-4D60-EA32-CD3D-F844E66B0245}"/>
              </a:ext>
            </a:extLst>
          </p:cNvPr>
          <p:cNvPicPr>
            <a:picLocks noChangeAspect="1"/>
          </p:cNvPicPr>
          <p:nvPr/>
        </p:nvPicPr>
        <p:blipFill>
          <a:blip r:embed="rId4"/>
          <a:stretch>
            <a:fillRect/>
          </a:stretch>
        </p:blipFill>
        <p:spPr>
          <a:xfrm>
            <a:off x="3421434" y="2136521"/>
            <a:ext cx="476250" cy="476250"/>
          </a:xfrm>
          <a:prstGeom prst="rect">
            <a:avLst/>
          </a:prstGeom>
        </p:spPr>
      </p:pic>
    </p:spTree>
    <p:extLst>
      <p:ext uri="{BB962C8B-B14F-4D97-AF65-F5344CB8AC3E}">
        <p14:creationId xmlns:p14="http://schemas.microsoft.com/office/powerpoint/2010/main" val="3411986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9C93642-6F4A-7F15-E878-712C35B625E2}"/>
              </a:ext>
            </a:extLst>
          </p:cNvPr>
          <p:cNvSpPr txBox="1">
            <a:spLocks/>
          </p:cNvSpPr>
          <p:nvPr/>
        </p:nvSpPr>
        <p:spPr>
          <a:xfrm>
            <a:off x="256822" y="319924"/>
            <a:ext cx="11190111"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B0F0"/>
                </a:solidFill>
                <a:latin typeface="+mn-lt"/>
              </a:rPr>
              <a:t>Enabling NISF using renderer exploit</a:t>
            </a:r>
          </a:p>
        </p:txBody>
      </p:sp>
      <p:pic>
        <p:nvPicPr>
          <p:cNvPr id="5" name="Picture 4" descr="Text&#10;&#10;Description automatically generated">
            <a:extLst>
              <a:ext uri="{FF2B5EF4-FFF2-40B4-BE49-F238E27FC236}">
                <a16:creationId xmlns:a16="http://schemas.microsoft.com/office/drawing/2014/main" id="{8679AB2F-8E0C-74B8-FD89-8A46BC16F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345" y="1177351"/>
            <a:ext cx="7748650" cy="5360725"/>
          </a:xfrm>
          <a:prstGeom prst="rect">
            <a:avLst/>
          </a:prstGeom>
        </p:spPr>
      </p:pic>
      <p:sp>
        <p:nvSpPr>
          <p:cNvPr id="6" name="Rectangle 5">
            <a:extLst>
              <a:ext uri="{FF2B5EF4-FFF2-40B4-BE49-F238E27FC236}">
                <a16:creationId xmlns:a16="http://schemas.microsoft.com/office/drawing/2014/main" id="{DCAF5385-6EF9-B3F3-6632-C34913986F75}"/>
              </a:ext>
            </a:extLst>
          </p:cNvPr>
          <p:cNvSpPr/>
          <p:nvPr/>
        </p:nvSpPr>
        <p:spPr>
          <a:xfrm>
            <a:off x="2278593" y="3652496"/>
            <a:ext cx="5768211"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29A9F451-ADCA-9CFE-F589-497441CFDAFD}"/>
              </a:ext>
            </a:extLst>
          </p:cNvPr>
          <p:cNvSpPr/>
          <p:nvPr/>
        </p:nvSpPr>
        <p:spPr>
          <a:xfrm>
            <a:off x="2278593" y="4464316"/>
            <a:ext cx="6879339"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87968F99-84F1-44B4-D2B2-0CB1387B260E}"/>
              </a:ext>
            </a:extLst>
          </p:cNvPr>
          <p:cNvSpPr/>
          <p:nvPr/>
        </p:nvSpPr>
        <p:spPr>
          <a:xfrm>
            <a:off x="2278593" y="5501196"/>
            <a:ext cx="6267091"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15DE8D52-5EB0-80C1-24A3-E6F1CA0D1FD5}"/>
              </a:ext>
            </a:extLst>
          </p:cNvPr>
          <p:cNvSpPr txBox="1"/>
          <p:nvPr/>
        </p:nvSpPr>
        <p:spPr>
          <a:xfrm>
            <a:off x="1333578" y="3652496"/>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11" name="TextBox 10">
            <a:extLst>
              <a:ext uri="{FF2B5EF4-FFF2-40B4-BE49-F238E27FC236}">
                <a16:creationId xmlns:a16="http://schemas.microsoft.com/office/drawing/2014/main" id="{9239F048-75A6-4F93-4736-436F62D25300}"/>
              </a:ext>
            </a:extLst>
          </p:cNvPr>
          <p:cNvSpPr txBox="1"/>
          <p:nvPr/>
        </p:nvSpPr>
        <p:spPr>
          <a:xfrm>
            <a:off x="1333578" y="4421569"/>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ea typeface="Asap SemiBold"/>
                <a:cs typeface="Asap SemiBold"/>
                <a:sym typeface="Asap SemiBold"/>
              </a:rPr>
              <a:t>2</a:t>
            </a:r>
          </a:p>
        </p:txBody>
      </p:sp>
      <p:sp>
        <p:nvSpPr>
          <p:cNvPr id="14" name="TextBox 13">
            <a:extLst>
              <a:ext uri="{FF2B5EF4-FFF2-40B4-BE49-F238E27FC236}">
                <a16:creationId xmlns:a16="http://schemas.microsoft.com/office/drawing/2014/main" id="{11AB1927-9F95-8574-AE72-B285A1FFA3A2}"/>
              </a:ext>
            </a:extLst>
          </p:cNvPr>
          <p:cNvSpPr txBox="1"/>
          <p:nvPr/>
        </p:nvSpPr>
        <p:spPr>
          <a:xfrm>
            <a:off x="1333578" y="5458449"/>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3</a:t>
            </a:r>
            <a:endParaRPr lang="en-US" sz="2667" dirty="0">
              <a:solidFill>
                <a:srgbClr val="FF0000"/>
              </a:solidFill>
              <a:ea typeface="Asap SemiBold"/>
              <a:cs typeface="Asap SemiBold"/>
              <a:sym typeface="Asap SemiBold"/>
            </a:endParaRPr>
          </a:p>
        </p:txBody>
      </p:sp>
    </p:spTree>
    <p:extLst>
      <p:ext uri="{BB962C8B-B14F-4D97-AF65-F5344CB8AC3E}">
        <p14:creationId xmlns:p14="http://schemas.microsoft.com/office/powerpoint/2010/main" val="2022385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9C41-BDE2-64DF-0FE6-7C3E97EE2E56}"/>
              </a:ext>
            </a:extLst>
          </p:cNvPr>
          <p:cNvSpPr>
            <a:spLocks noGrp="1"/>
          </p:cNvSpPr>
          <p:nvPr>
            <p:ph type="title"/>
          </p:nvPr>
        </p:nvSpPr>
        <p:spPr>
          <a:xfrm>
            <a:off x="207818" y="1149350"/>
            <a:ext cx="11095182" cy="720208"/>
          </a:xfrm>
        </p:spPr>
        <p:txBody>
          <a:bodyPr>
            <a:normAutofit fontScale="90000"/>
          </a:bodyPr>
          <a:lstStyle/>
          <a:p>
            <a:pPr algn="l"/>
            <a:r>
              <a:rPr lang="en-US" b="1" dirty="0">
                <a:solidFill>
                  <a:srgbClr val="00B0F0"/>
                </a:solidFill>
                <a:latin typeface="+mn-lt"/>
              </a:rPr>
              <a:t>Case Study 4: Element RCE (CVE-2022-23597)</a:t>
            </a:r>
          </a:p>
        </p:txBody>
      </p:sp>
      <p:sp>
        <p:nvSpPr>
          <p:cNvPr id="6" name="Text Placeholder 2">
            <a:extLst>
              <a:ext uri="{FF2B5EF4-FFF2-40B4-BE49-F238E27FC236}">
                <a16:creationId xmlns:a16="http://schemas.microsoft.com/office/drawing/2014/main" id="{9454D4CB-A34B-70CD-BEA1-79118DCAB41A}"/>
              </a:ext>
            </a:extLst>
          </p:cNvPr>
          <p:cNvSpPr txBox="1">
            <a:spLocks/>
          </p:cNvSpPr>
          <p:nvPr/>
        </p:nvSpPr>
        <p:spPr>
          <a:xfrm>
            <a:off x="395110" y="1910316"/>
            <a:ext cx="10907889" cy="33882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Using Chrome/91.0.4472.164, Electron/13.5.1.</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XSS on embed via deep link mis-config.</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No contextBridge API on embed.</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Run Renderer Exploit        to expose contextBridge API on embed.</a:t>
            </a:r>
          </a:p>
        </p:txBody>
      </p:sp>
      <p:pic>
        <p:nvPicPr>
          <p:cNvPr id="4" name="Graphic 3">
            <a:extLst>
              <a:ext uri="{FF2B5EF4-FFF2-40B4-BE49-F238E27FC236}">
                <a16:creationId xmlns:a16="http://schemas.microsoft.com/office/drawing/2014/main" id="{F4D26B64-1CA6-1C04-92CA-DD1F04EEB3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3746" y="1026168"/>
            <a:ext cx="777232" cy="777232"/>
          </a:xfrm>
          <a:prstGeom prst="rect">
            <a:avLst/>
          </a:prstGeom>
        </p:spPr>
      </p:pic>
      <p:pic>
        <p:nvPicPr>
          <p:cNvPr id="7" name="Picture 6" descr="Icon&#10;&#10;Description automatically generated">
            <a:extLst>
              <a:ext uri="{FF2B5EF4-FFF2-40B4-BE49-F238E27FC236}">
                <a16:creationId xmlns:a16="http://schemas.microsoft.com/office/drawing/2014/main" id="{90FCE3B0-E1D0-908B-1323-6D9CFA088891}"/>
              </a:ext>
            </a:extLst>
          </p:cNvPr>
          <p:cNvPicPr>
            <a:picLocks noChangeAspect="1"/>
          </p:cNvPicPr>
          <p:nvPr/>
        </p:nvPicPr>
        <p:blipFill>
          <a:blip r:embed="rId4"/>
          <a:stretch>
            <a:fillRect/>
          </a:stretch>
        </p:blipFill>
        <p:spPr>
          <a:xfrm>
            <a:off x="3803291" y="4062091"/>
            <a:ext cx="476250" cy="476250"/>
          </a:xfrm>
          <a:prstGeom prst="rect">
            <a:avLst/>
          </a:prstGeom>
        </p:spPr>
      </p:pic>
    </p:spTree>
    <p:extLst>
      <p:ext uri="{BB962C8B-B14F-4D97-AF65-F5344CB8AC3E}">
        <p14:creationId xmlns:p14="http://schemas.microsoft.com/office/powerpoint/2010/main" val="358426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9C41-BDE2-64DF-0FE6-7C3E97EE2E56}"/>
              </a:ext>
            </a:extLst>
          </p:cNvPr>
          <p:cNvSpPr>
            <a:spLocks noGrp="1"/>
          </p:cNvSpPr>
          <p:nvPr>
            <p:ph type="title"/>
          </p:nvPr>
        </p:nvSpPr>
        <p:spPr>
          <a:xfrm>
            <a:off x="207818" y="1149350"/>
            <a:ext cx="11095182" cy="720208"/>
          </a:xfrm>
        </p:spPr>
        <p:txBody>
          <a:bodyPr>
            <a:normAutofit fontScale="90000"/>
          </a:bodyPr>
          <a:lstStyle/>
          <a:p>
            <a:pPr algn="l"/>
            <a:r>
              <a:rPr lang="en-US" b="1" dirty="0">
                <a:solidFill>
                  <a:srgbClr val="00B0F0"/>
                </a:solidFill>
                <a:latin typeface="+mn-lt"/>
              </a:rPr>
              <a:t>Case Study 4: Element RCE (CVE-2022-23597)</a:t>
            </a:r>
          </a:p>
        </p:txBody>
      </p:sp>
      <p:pic>
        <p:nvPicPr>
          <p:cNvPr id="5" name="Picture 4" descr="Text&#10;&#10;Description automatically generated">
            <a:extLst>
              <a:ext uri="{FF2B5EF4-FFF2-40B4-BE49-F238E27FC236}">
                <a16:creationId xmlns:a16="http://schemas.microsoft.com/office/drawing/2014/main" id="{D469E5BE-297E-3043-CC8E-D5B1D9B92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7" y="2024990"/>
            <a:ext cx="6282199" cy="4669321"/>
          </a:xfrm>
          <a:prstGeom prst="rect">
            <a:avLst/>
          </a:prstGeom>
        </p:spPr>
      </p:pic>
      <p:pic>
        <p:nvPicPr>
          <p:cNvPr id="7" name="Picture 6" descr="Text&#10;&#10;Description automatically generated">
            <a:extLst>
              <a:ext uri="{FF2B5EF4-FFF2-40B4-BE49-F238E27FC236}">
                <a16:creationId xmlns:a16="http://schemas.microsoft.com/office/drawing/2014/main" id="{383EE40A-B200-5820-0295-FAAB3D4F0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817" y="2024991"/>
            <a:ext cx="5450215" cy="2580876"/>
          </a:xfrm>
          <a:prstGeom prst="rect">
            <a:avLst/>
          </a:prstGeom>
        </p:spPr>
      </p:pic>
      <p:pic>
        <p:nvPicPr>
          <p:cNvPr id="6" name="Graphic 5">
            <a:extLst>
              <a:ext uri="{FF2B5EF4-FFF2-40B4-BE49-F238E27FC236}">
                <a16:creationId xmlns:a16="http://schemas.microsoft.com/office/drawing/2014/main" id="{0C102C8C-CA73-63B3-ED48-204A267A3D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3746" y="1026168"/>
            <a:ext cx="777232" cy="777232"/>
          </a:xfrm>
          <a:prstGeom prst="rect">
            <a:avLst/>
          </a:prstGeom>
        </p:spPr>
      </p:pic>
    </p:spTree>
    <p:extLst>
      <p:ext uri="{BB962C8B-B14F-4D97-AF65-F5344CB8AC3E}">
        <p14:creationId xmlns:p14="http://schemas.microsoft.com/office/powerpoint/2010/main" val="873195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460E008-9BEB-2F5A-9D70-3943780CC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83" y="1305804"/>
            <a:ext cx="8318500" cy="5196417"/>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8" name="Rectangle 7">
            <a:extLst>
              <a:ext uri="{FF2B5EF4-FFF2-40B4-BE49-F238E27FC236}">
                <a16:creationId xmlns:a16="http://schemas.microsoft.com/office/drawing/2014/main" id="{5479C60E-AA94-BE9C-29C7-9C2EF41EBDA9}"/>
              </a:ext>
            </a:extLst>
          </p:cNvPr>
          <p:cNvSpPr/>
          <p:nvPr/>
        </p:nvSpPr>
        <p:spPr>
          <a:xfrm>
            <a:off x="670049" y="5519680"/>
            <a:ext cx="7979146"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cxnSp>
        <p:nvCxnSpPr>
          <p:cNvPr id="12" name="Curved Connector 11">
            <a:extLst>
              <a:ext uri="{FF2B5EF4-FFF2-40B4-BE49-F238E27FC236}">
                <a16:creationId xmlns:a16="http://schemas.microsoft.com/office/drawing/2014/main" id="{9B3C44C5-6993-D24A-6C55-BDEBEFA0F02E}"/>
              </a:ext>
            </a:extLst>
          </p:cNvPr>
          <p:cNvCxnSpPr>
            <a:cxnSpLocks/>
          </p:cNvCxnSpPr>
          <p:nvPr/>
        </p:nvCxnSpPr>
        <p:spPr>
          <a:xfrm rot="5400000" flipH="1" flipV="1">
            <a:off x="7852722" y="3621734"/>
            <a:ext cx="2627012" cy="1034068"/>
          </a:xfrm>
          <a:prstGeom prst="curvedConnector3">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7" name="Picture 16" descr="Background pattern&#10;&#10;Description automatically generated with medium confidence">
            <a:extLst>
              <a:ext uri="{FF2B5EF4-FFF2-40B4-BE49-F238E27FC236}">
                <a16:creationId xmlns:a16="http://schemas.microsoft.com/office/drawing/2014/main" id="{BFDEDB3B-38BF-398C-717E-855B0AAF9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5370" y="1320889"/>
            <a:ext cx="1636913" cy="1636913"/>
          </a:xfrm>
          <a:prstGeom prst="rect">
            <a:avLst/>
          </a:prstGeom>
        </p:spPr>
      </p:pic>
      <p:pic>
        <p:nvPicPr>
          <p:cNvPr id="19" name="Picture 18" descr="Calendar&#10;&#10;Description automatically generated">
            <a:extLst>
              <a:ext uri="{FF2B5EF4-FFF2-40B4-BE49-F238E27FC236}">
                <a16:creationId xmlns:a16="http://schemas.microsoft.com/office/drawing/2014/main" id="{2B04D63E-37FB-BC77-AECD-C522840D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3826" y="3665165"/>
            <a:ext cx="1862318" cy="2301881"/>
          </a:xfrm>
          <a:prstGeom prst="rect">
            <a:avLst/>
          </a:prstGeom>
        </p:spPr>
      </p:pic>
      <p:cxnSp>
        <p:nvCxnSpPr>
          <p:cNvPr id="23" name="Curved Connector 22">
            <a:extLst>
              <a:ext uri="{FF2B5EF4-FFF2-40B4-BE49-F238E27FC236}">
                <a16:creationId xmlns:a16="http://schemas.microsoft.com/office/drawing/2014/main" id="{5FE0E561-AC81-3C2A-36B7-E13E5F173083}"/>
              </a:ext>
            </a:extLst>
          </p:cNvPr>
          <p:cNvCxnSpPr>
            <a:endCxn id="19" idx="0"/>
          </p:cNvCxnSpPr>
          <p:nvPr/>
        </p:nvCxnSpPr>
        <p:spPr>
          <a:xfrm rot="16200000" flipH="1">
            <a:off x="10247587" y="2987767"/>
            <a:ext cx="839903" cy="514893"/>
          </a:xfrm>
          <a:prstGeom prst="curvedConnector3">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4667F97F-AD5B-ED6E-125C-CB8B26B205B6}"/>
              </a:ext>
            </a:extLst>
          </p:cNvPr>
          <p:cNvSpPr txBox="1"/>
          <p:nvPr/>
        </p:nvSpPr>
        <p:spPr>
          <a:xfrm>
            <a:off x="9771088" y="1518497"/>
            <a:ext cx="1623743" cy="265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1167" dirty="0"/>
              <a:t>IFRAME</a:t>
            </a:r>
            <a:endParaRPr lang="en-US" sz="1167" dirty="0">
              <a:ea typeface="Asap SemiBold"/>
              <a:cs typeface="Asap SemiBold"/>
              <a:sym typeface="Asap SemiBold"/>
            </a:endParaRPr>
          </a:p>
        </p:txBody>
      </p:sp>
      <p:sp>
        <p:nvSpPr>
          <p:cNvPr id="9" name="Title 1">
            <a:extLst>
              <a:ext uri="{FF2B5EF4-FFF2-40B4-BE49-F238E27FC236}">
                <a16:creationId xmlns:a16="http://schemas.microsoft.com/office/drawing/2014/main" id="{AD45B470-A6F5-FD57-A0C8-67D7B358AF2E}"/>
              </a:ext>
            </a:extLst>
          </p:cNvPr>
          <p:cNvSpPr txBox="1">
            <a:spLocks/>
          </p:cNvSpPr>
          <p:nvPr/>
        </p:nvSpPr>
        <p:spPr>
          <a:xfrm>
            <a:off x="299649" y="208599"/>
            <a:ext cx="11095182" cy="720208"/>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00B0F0"/>
                </a:solidFill>
                <a:latin typeface="+mn-lt"/>
              </a:rPr>
              <a:t>Case Study 4: Element RCE (CVE-2022-23597)</a:t>
            </a:r>
            <a:endParaRPr lang="en-US" b="1" dirty="0">
              <a:solidFill>
                <a:srgbClr val="00B0F0"/>
              </a:solidFill>
              <a:latin typeface="+mn-lt"/>
            </a:endParaRPr>
          </a:p>
        </p:txBody>
      </p:sp>
      <p:pic>
        <p:nvPicPr>
          <p:cNvPr id="10" name="Graphic 9">
            <a:extLst>
              <a:ext uri="{FF2B5EF4-FFF2-40B4-BE49-F238E27FC236}">
                <a16:creationId xmlns:a16="http://schemas.microsoft.com/office/drawing/2014/main" id="{C9E69E0A-4EC1-8DB9-AAAE-E77C12044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15119" y="113722"/>
            <a:ext cx="777232" cy="777232"/>
          </a:xfrm>
          <a:prstGeom prst="rect">
            <a:avLst/>
          </a:prstGeom>
        </p:spPr>
      </p:pic>
    </p:spTree>
    <p:extLst>
      <p:ext uri="{BB962C8B-B14F-4D97-AF65-F5344CB8AC3E}">
        <p14:creationId xmlns:p14="http://schemas.microsoft.com/office/powerpoint/2010/main" val="4042387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demo4">
            <a:hlinkClick r:id="" action="ppaction://media"/>
            <a:extLst>
              <a:ext uri="{FF2B5EF4-FFF2-40B4-BE49-F238E27FC236}">
                <a16:creationId xmlns:a16="http://schemas.microsoft.com/office/drawing/2014/main" id="{17EB6C8B-E2A3-C083-9C0C-D30ADD9F3D43}"/>
              </a:ext>
            </a:extLst>
          </p:cNvPr>
          <p:cNvPicPr>
            <a:picLocks noRot="1" noChangeAspect="1"/>
          </p:cNvPicPr>
          <p:nvPr>
            <a:videoFile r:link="rId1"/>
          </p:nvPr>
        </p:nvPicPr>
        <p:blipFill>
          <a:blip r:embed="rId3"/>
          <a:stretch>
            <a:fillRect/>
          </a:stretch>
        </p:blipFill>
        <p:spPr>
          <a:xfrm>
            <a:off x="190501" y="778933"/>
            <a:ext cx="11810998" cy="5802489"/>
          </a:xfrm>
          <a:prstGeom prst="rect">
            <a:avLst/>
          </a:prstGeom>
        </p:spPr>
      </p:pic>
      <p:sp>
        <p:nvSpPr>
          <p:cNvPr id="6" name="Title 1">
            <a:extLst>
              <a:ext uri="{FF2B5EF4-FFF2-40B4-BE49-F238E27FC236}">
                <a16:creationId xmlns:a16="http://schemas.microsoft.com/office/drawing/2014/main" id="{8A431E58-4476-F0B3-967C-C1EF65ADD438}"/>
              </a:ext>
            </a:extLst>
          </p:cNvPr>
          <p:cNvSpPr txBox="1">
            <a:spLocks/>
          </p:cNvSpPr>
          <p:nvPr/>
        </p:nvSpPr>
        <p:spPr>
          <a:xfrm>
            <a:off x="190501" y="-150988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Demo 4</a:t>
            </a:r>
          </a:p>
        </p:txBody>
      </p:sp>
    </p:spTree>
    <p:extLst>
      <p:ext uri="{BB962C8B-B14F-4D97-AF65-F5344CB8AC3E}">
        <p14:creationId xmlns:p14="http://schemas.microsoft.com/office/powerpoint/2010/main" val="21997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3D96AA4-7F0D-B89D-12F5-BBDCDA087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658" y="973015"/>
            <a:ext cx="6681946" cy="491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680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BC543-C6A1-629B-8866-DA24ABAA9363}"/>
              </a:ext>
            </a:extLst>
          </p:cNvPr>
          <p:cNvSpPr>
            <a:spLocks noGrp="1"/>
          </p:cNvSpPr>
          <p:nvPr>
            <p:ph type="title"/>
          </p:nvPr>
        </p:nvSpPr>
        <p:spPr>
          <a:xfrm>
            <a:off x="5810089" y="1685771"/>
            <a:ext cx="6002595" cy="3004145"/>
          </a:xfrm>
        </p:spPr>
        <p:txBody>
          <a:bodyPr>
            <a:noAutofit/>
          </a:bodyPr>
          <a:lstStyle/>
          <a:p>
            <a:r>
              <a:rPr lang="en-US" sz="4600" dirty="0"/>
              <a:t>Disabling Context Isolation from compromised Renderer (CVE-2022-29247)</a:t>
            </a:r>
          </a:p>
        </p:txBody>
      </p:sp>
      <p:sp>
        <p:nvSpPr>
          <p:cNvPr id="10" name="Freeform: Shape 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3" name="Picture 2" descr="Icon&#10;&#10;Description automatically generated">
            <a:extLst>
              <a:ext uri="{FF2B5EF4-FFF2-40B4-BE49-F238E27FC236}">
                <a16:creationId xmlns:a16="http://schemas.microsoft.com/office/drawing/2014/main" id="{C737BDBA-CDB2-3015-55C8-67C6EBC255EE}"/>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0" name="Freeform: Shape 1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93156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1F5E6C9-3A36-C797-1929-8048CBAAE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894" y="1081082"/>
            <a:ext cx="8797587" cy="5263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248541-D6DF-B840-7A58-C720E60C3749}"/>
              </a:ext>
            </a:extLst>
          </p:cNvPr>
          <p:cNvSpPr txBox="1"/>
          <p:nvPr/>
        </p:nvSpPr>
        <p:spPr>
          <a:xfrm>
            <a:off x="-164757" y="3436897"/>
            <a:ext cx="3737919" cy="1111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algn="ctr" defTabSz="687889" hangingPunct="0"/>
            <a:r>
              <a:rPr lang="en-US" sz="1667" dirty="0">
                <a:latin typeface="Arial" panose="020B0604020202020204" pitchFamily="34" charset="0"/>
                <a:cs typeface="Arial" panose="020B0604020202020204" pitchFamily="34" charset="0"/>
                <a:sym typeface="Asap SemiBold"/>
              </a:rPr>
              <a:t>Electron patches blink WebPreferences and adds settings like node_integration_sub_frames, context_isolation, etc. </a:t>
            </a:r>
          </a:p>
        </p:txBody>
      </p:sp>
      <p:sp>
        <p:nvSpPr>
          <p:cNvPr id="5" name="Rectangle 4">
            <a:extLst>
              <a:ext uri="{FF2B5EF4-FFF2-40B4-BE49-F238E27FC236}">
                <a16:creationId xmlns:a16="http://schemas.microsoft.com/office/drawing/2014/main" id="{86D028A7-3475-3A50-9812-E994F4B7D693}"/>
              </a:ext>
            </a:extLst>
          </p:cNvPr>
          <p:cNvSpPr/>
          <p:nvPr/>
        </p:nvSpPr>
        <p:spPr>
          <a:xfrm>
            <a:off x="3663473" y="3018568"/>
            <a:ext cx="3832349" cy="221344"/>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78A56266-0D6C-E206-35E1-54A0E78E2E1D}"/>
              </a:ext>
            </a:extLst>
          </p:cNvPr>
          <p:cNvSpPr txBox="1">
            <a:spLocks/>
          </p:cNvSpPr>
          <p:nvPr/>
        </p:nvSpPr>
        <p:spPr>
          <a:xfrm>
            <a:off x="313266" y="437035"/>
            <a:ext cx="11190111"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B0F0"/>
                </a:solidFill>
                <a:latin typeface="+mn-lt"/>
              </a:rPr>
              <a:t>Implementation of Context Isolation</a:t>
            </a:r>
          </a:p>
        </p:txBody>
      </p:sp>
    </p:spTree>
    <p:extLst>
      <p:ext uri="{BB962C8B-B14F-4D97-AF65-F5344CB8AC3E}">
        <p14:creationId xmlns:p14="http://schemas.microsoft.com/office/powerpoint/2010/main" val="141455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636ACD61-64E6-20EB-D46F-D348CFDAB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6" y="1475716"/>
            <a:ext cx="6150476" cy="4620284"/>
          </a:xfrm>
          <a:prstGeom prst="rect">
            <a:avLst/>
          </a:prstGeom>
        </p:spPr>
      </p:pic>
      <p:pic>
        <p:nvPicPr>
          <p:cNvPr id="16" name="Picture 15" descr="Text&#10;&#10;Description automatically generated">
            <a:extLst>
              <a:ext uri="{FF2B5EF4-FFF2-40B4-BE49-F238E27FC236}">
                <a16:creationId xmlns:a16="http://schemas.microsoft.com/office/drawing/2014/main" id="{FE408274-FE0D-5240-F18F-B6312AA20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536" y="1475716"/>
            <a:ext cx="5757333" cy="1953284"/>
          </a:xfrm>
          <a:prstGeom prst="rect">
            <a:avLst/>
          </a:prstGeom>
        </p:spPr>
      </p:pic>
      <p:pic>
        <p:nvPicPr>
          <p:cNvPr id="18" name="Picture 17" descr="Text&#10;&#10;Description automatically generated">
            <a:extLst>
              <a:ext uri="{FF2B5EF4-FFF2-40B4-BE49-F238E27FC236}">
                <a16:creationId xmlns:a16="http://schemas.microsoft.com/office/drawing/2014/main" id="{E959E7E0-AEC9-7B5A-46EB-7B9AFE5B4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461" y="3731285"/>
            <a:ext cx="5757333" cy="2364715"/>
          </a:xfrm>
          <a:prstGeom prst="rect">
            <a:avLst/>
          </a:prstGeom>
        </p:spPr>
      </p:pic>
      <p:sp>
        <p:nvSpPr>
          <p:cNvPr id="19" name="Title 1">
            <a:extLst>
              <a:ext uri="{FF2B5EF4-FFF2-40B4-BE49-F238E27FC236}">
                <a16:creationId xmlns:a16="http://schemas.microsoft.com/office/drawing/2014/main" id="{CB0ACAA3-23FE-33B4-5374-2E5F3A3674CB}"/>
              </a:ext>
            </a:extLst>
          </p:cNvPr>
          <p:cNvSpPr txBox="1">
            <a:spLocks/>
          </p:cNvSpPr>
          <p:nvPr/>
        </p:nvSpPr>
        <p:spPr>
          <a:xfrm>
            <a:off x="7150612" y="438755"/>
            <a:ext cx="4237182" cy="810078"/>
          </a:xfrm>
          <a:prstGeom prst="rect">
            <a:avLst/>
          </a:prstGeom>
        </p:spPr>
        <p:txBody>
          <a:bodyPr anchor="b">
            <a:normAutofit/>
          </a:bodyPr>
          <a:lstStyle>
            <a:lvl1pPr marL="0" marR="0" indent="0" algn="ctr" defTabSz="548640" rtl="0" eaLnBrk="1" latinLnBrk="0" hangingPunct="1">
              <a:lnSpc>
                <a:spcPct val="85000"/>
              </a:lnSpc>
              <a:spcBef>
                <a:spcPts val="0"/>
              </a:spcBef>
              <a:spcAft>
                <a:spcPts val="0"/>
              </a:spcAft>
              <a:buClrTx/>
              <a:buSzTx/>
              <a:buFontTx/>
              <a:buNone/>
              <a:tabLst/>
              <a:defRPr sz="4600" b="0" i="0" u="none" strike="noStrike" cap="none" spc="-79" baseline="0">
                <a:solidFill>
                  <a:schemeClr val="accent1"/>
                </a:solidFill>
                <a:uFillTx/>
                <a:latin typeface="Arial Black" panose="020B0604020202020204" pitchFamily="34" charset="0"/>
                <a:ea typeface="+mn-ea"/>
                <a:cs typeface="+mn-cs"/>
                <a:sym typeface="Spartan Bold"/>
              </a:defRPr>
            </a:lvl1pPr>
            <a:lvl2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a:lstStyle>
          <a:p>
            <a:r>
              <a:rPr lang="en-US" sz="2500" dirty="0">
                <a:solidFill>
                  <a:srgbClr val="00B0F0"/>
                </a:solidFill>
              </a:rPr>
              <a:t>Renderer Process</a:t>
            </a:r>
          </a:p>
        </p:txBody>
      </p:sp>
      <p:sp>
        <p:nvSpPr>
          <p:cNvPr id="7" name="Title 1">
            <a:extLst>
              <a:ext uri="{FF2B5EF4-FFF2-40B4-BE49-F238E27FC236}">
                <a16:creationId xmlns:a16="http://schemas.microsoft.com/office/drawing/2014/main" id="{1A7223E8-B475-F0FB-71E3-FC01B6152C7A}"/>
              </a:ext>
            </a:extLst>
          </p:cNvPr>
          <p:cNvSpPr txBox="1">
            <a:spLocks/>
          </p:cNvSpPr>
          <p:nvPr/>
        </p:nvSpPr>
        <p:spPr>
          <a:xfrm>
            <a:off x="804208" y="438755"/>
            <a:ext cx="4237182" cy="810078"/>
          </a:xfrm>
          <a:prstGeom prst="rect">
            <a:avLst/>
          </a:prstGeom>
        </p:spPr>
        <p:txBody>
          <a:bodyPr anchor="b">
            <a:normAutofit/>
          </a:bodyPr>
          <a:lstStyle>
            <a:lvl1pPr marL="0" marR="0" indent="0" algn="ctr" defTabSz="548640" rtl="0" eaLnBrk="1" latinLnBrk="0" hangingPunct="1">
              <a:lnSpc>
                <a:spcPct val="85000"/>
              </a:lnSpc>
              <a:spcBef>
                <a:spcPts val="0"/>
              </a:spcBef>
              <a:spcAft>
                <a:spcPts val="0"/>
              </a:spcAft>
              <a:buClrTx/>
              <a:buSzTx/>
              <a:buFontTx/>
              <a:buNone/>
              <a:tabLst/>
              <a:defRPr sz="4600" b="0" i="0" u="none" strike="noStrike" cap="none" spc="-79" baseline="0">
                <a:solidFill>
                  <a:schemeClr val="accent1"/>
                </a:solidFill>
                <a:uFillTx/>
                <a:latin typeface="Arial Black" panose="020B0604020202020204" pitchFamily="34" charset="0"/>
                <a:ea typeface="+mn-ea"/>
                <a:cs typeface="+mn-cs"/>
                <a:sym typeface="Spartan Bold"/>
              </a:defRPr>
            </a:lvl1pPr>
            <a:lvl2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40" rtl="0" eaLnBrk="1" latinLnBrk="0" hangingPunct="1">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a:lstStyle>
          <a:p>
            <a:r>
              <a:rPr lang="en-US" sz="2500" dirty="0">
                <a:solidFill>
                  <a:srgbClr val="00B0F0"/>
                </a:solidFill>
              </a:rPr>
              <a:t>Main Process</a:t>
            </a:r>
          </a:p>
        </p:txBody>
      </p:sp>
    </p:spTree>
    <p:extLst>
      <p:ext uri="{BB962C8B-B14F-4D97-AF65-F5344CB8AC3E}">
        <p14:creationId xmlns:p14="http://schemas.microsoft.com/office/powerpoint/2010/main" val="236505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241B3C8E-18F2-C8C5-651B-3392965DF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28" y="1157244"/>
            <a:ext cx="8318500" cy="5143992"/>
          </a:xfrm>
          <a:prstGeom prst="rect">
            <a:avLst/>
          </a:prstGeom>
        </p:spPr>
      </p:pic>
      <p:sp>
        <p:nvSpPr>
          <p:cNvPr id="6" name="Rectangle 5">
            <a:extLst>
              <a:ext uri="{FF2B5EF4-FFF2-40B4-BE49-F238E27FC236}">
                <a16:creationId xmlns:a16="http://schemas.microsoft.com/office/drawing/2014/main" id="{7F9DD9B6-33E6-6BE7-3891-EC86D89BE8A4}"/>
              </a:ext>
            </a:extLst>
          </p:cNvPr>
          <p:cNvSpPr/>
          <p:nvPr/>
        </p:nvSpPr>
        <p:spPr>
          <a:xfrm>
            <a:off x="3786553" y="3290761"/>
            <a:ext cx="5063935" cy="27441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B05041FE-874F-0476-74C3-DFE7916EBE08}"/>
              </a:ext>
            </a:extLst>
          </p:cNvPr>
          <p:cNvSpPr/>
          <p:nvPr/>
        </p:nvSpPr>
        <p:spPr>
          <a:xfrm>
            <a:off x="3786554" y="4319806"/>
            <a:ext cx="4872024" cy="205217"/>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39672A7-8C6C-0C6B-BC2B-90FBFE47873E}"/>
              </a:ext>
            </a:extLst>
          </p:cNvPr>
          <p:cNvSpPr/>
          <p:nvPr/>
        </p:nvSpPr>
        <p:spPr>
          <a:xfrm>
            <a:off x="3786554" y="4924734"/>
            <a:ext cx="4982308"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ACA06B51-95DD-A0FD-29F3-141CC1A0F032}"/>
              </a:ext>
            </a:extLst>
          </p:cNvPr>
          <p:cNvSpPr txBox="1"/>
          <p:nvPr/>
        </p:nvSpPr>
        <p:spPr>
          <a:xfrm>
            <a:off x="3239234" y="3180003"/>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ea typeface="Asap SemiBold"/>
                <a:cs typeface="Asap SemiBold"/>
                <a:sym typeface="Asap SemiBold"/>
              </a:rPr>
              <a:t>1</a:t>
            </a:r>
          </a:p>
        </p:txBody>
      </p:sp>
      <p:sp>
        <p:nvSpPr>
          <p:cNvPr id="10" name="TextBox 9">
            <a:extLst>
              <a:ext uri="{FF2B5EF4-FFF2-40B4-BE49-F238E27FC236}">
                <a16:creationId xmlns:a16="http://schemas.microsoft.com/office/drawing/2014/main" id="{88C5FCAB-387E-7EBE-B798-1CA57BE24C6B}"/>
              </a:ext>
            </a:extLst>
          </p:cNvPr>
          <p:cNvSpPr txBox="1"/>
          <p:nvPr/>
        </p:nvSpPr>
        <p:spPr>
          <a:xfrm>
            <a:off x="3239820" y="4277060"/>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2</a:t>
            </a:r>
            <a:endParaRPr lang="en-US" sz="2667" dirty="0">
              <a:solidFill>
                <a:srgbClr val="FF0000"/>
              </a:solidFill>
              <a:ea typeface="Asap SemiBold"/>
              <a:cs typeface="Asap SemiBold"/>
              <a:sym typeface="Asap SemiBold"/>
            </a:endParaRPr>
          </a:p>
        </p:txBody>
      </p:sp>
      <p:sp>
        <p:nvSpPr>
          <p:cNvPr id="11" name="TextBox 10">
            <a:extLst>
              <a:ext uri="{FF2B5EF4-FFF2-40B4-BE49-F238E27FC236}">
                <a16:creationId xmlns:a16="http://schemas.microsoft.com/office/drawing/2014/main" id="{CF908474-DC40-2DFB-F21E-C44ECF6B7728}"/>
              </a:ext>
            </a:extLst>
          </p:cNvPr>
          <p:cNvSpPr txBox="1"/>
          <p:nvPr/>
        </p:nvSpPr>
        <p:spPr>
          <a:xfrm>
            <a:off x="3239234" y="4884224"/>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3</a:t>
            </a:r>
            <a:endParaRPr lang="en-US" sz="2667" dirty="0">
              <a:solidFill>
                <a:srgbClr val="FF0000"/>
              </a:solidFill>
              <a:ea typeface="Asap SemiBold"/>
              <a:cs typeface="Asap SemiBold"/>
              <a:sym typeface="Asap SemiBold"/>
            </a:endParaRPr>
          </a:p>
        </p:txBody>
      </p:sp>
      <p:sp>
        <p:nvSpPr>
          <p:cNvPr id="12" name="TextBox 11">
            <a:extLst>
              <a:ext uri="{FF2B5EF4-FFF2-40B4-BE49-F238E27FC236}">
                <a16:creationId xmlns:a16="http://schemas.microsoft.com/office/drawing/2014/main" id="{64D69E70-8EDC-8677-A211-5B9CCF4D2767}"/>
              </a:ext>
            </a:extLst>
          </p:cNvPr>
          <p:cNvSpPr txBox="1"/>
          <p:nvPr/>
        </p:nvSpPr>
        <p:spPr>
          <a:xfrm>
            <a:off x="-182773" y="3607543"/>
            <a:ext cx="3737919" cy="916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algn="ctr" defTabSz="687889" hangingPunct="0"/>
            <a:r>
              <a:rPr lang="en-US" dirty="0">
                <a:latin typeface="Arial" panose="020B0604020202020204" pitchFamily="34" charset="0"/>
                <a:cs typeface="Arial" panose="020B0604020202020204" pitchFamily="34" charset="0"/>
                <a:sym typeface="Asap SemiBold"/>
              </a:rPr>
              <a:t>If context_isolation on WebPreferences is true, create isolated context</a:t>
            </a:r>
          </a:p>
        </p:txBody>
      </p:sp>
      <p:sp>
        <p:nvSpPr>
          <p:cNvPr id="13" name="Title 1">
            <a:extLst>
              <a:ext uri="{FF2B5EF4-FFF2-40B4-BE49-F238E27FC236}">
                <a16:creationId xmlns:a16="http://schemas.microsoft.com/office/drawing/2014/main" id="{9EB06AC4-ADBF-F7CC-1271-D4F4B387AE0A}"/>
              </a:ext>
            </a:extLst>
          </p:cNvPr>
          <p:cNvSpPr txBox="1">
            <a:spLocks/>
          </p:cNvSpPr>
          <p:nvPr/>
        </p:nvSpPr>
        <p:spPr>
          <a:xfrm>
            <a:off x="313266" y="437035"/>
            <a:ext cx="11190111" cy="7202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00B0F0"/>
                </a:solidFill>
                <a:latin typeface="+mn-lt"/>
              </a:rPr>
              <a:t>Implementation of Context Isolation</a:t>
            </a:r>
          </a:p>
        </p:txBody>
      </p:sp>
    </p:spTree>
    <p:extLst>
      <p:ext uri="{BB962C8B-B14F-4D97-AF65-F5344CB8AC3E}">
        <p14:creationId xmlns:p14="http://schemas.microsoft.com/office/powerpoint/2010/main" val="470806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7242F-0C0F-83F7-E909-749E2AF4F824}"/>
              </a:ext>
            </a:extLst>
          </p:cNvPr>
          <p:cNvSpPr>
            <a:spLocks noGrp="1"/>
          </p:cNvSpPr>
          <p:nvPr>
            <p:ph type="body" sz="quarter" idx="1"/>
          </p:nvPr>
        </p:nvSpPr>
        <p:spPr>
          <a:xfrm>
            <a:off x="225778" y="1570038"/>
            <a:ext cx="11401778" cy="1655762"/>
          </a:xfrm>
        </p:spPr>
        <p:txBody>
          <a:bodyPr/>
          <a:lstStyle/>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Same story using renderer exploit       and we can set context_isolation to 0 😈 </a:t>
            </a:r>
          </a:p>
        </p:txBody>
      </p:sp>
      <p:sp>
        <p:nvSpPr>
          <p:cNvPr id="5" name="TextBox 4">
            <a:extLst>
              <a:ext uri="{FF2B5EF4-FFF2-40B4-BE49-F238E27FC236}">
                <a16:creationId xmlns:a16="http://schemas.microsoft.com/office/drawing/2014/main" id="{F887EC1B-A64F-7B7C-EE07-033B2B46BE0D}"/>
              </a:ext>
            </a:extLst>
          </p:cNvPr>
          <p:cNvSpPr txBox="1"/>
          <p:nvPr/>
        </p:nvSpPr>
        <p:spPr>
          <a:xfrm>
            <a:off x="140677" y="5760248"/>
            <a:ext cx="11843504" cy="861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67" dirty="0"/>
              <a:t>Reference: </a:t>
            </a:r>
            <a:r>
              <a:rPr lang="en-US" sz="1667" u="sng" dirty="0">
                <a:hlinkClick r:id="rId2"/>
              </a:rPr>
              <a:t>https://github.com/electron/electron/blob/35ac7fb8e61be744206918684a6881d460591620/shell/renderer/electron_render_frame_observer.cc#L133</a:t>
            </a:r>
            <a:endParaRPr lang="en-US" sz="1667" dirty="0"/>
          </a:p>
        </p:txBody>
      </p:sp>
      <p:sp>
        <p:nvSpPr>
          <p:cNvPr id="6" name="Title 1">
            <a:extLst>
              <a:ext uri="{FF2B5EF4-FFF2-40B4-BE49-F238E27FC236}">
                <a16:creationId xmlns:a16="http://schemas.microsoft.com/office/drawing/2014/main" id="{F72C7E2F-7EEE-31CA-40B2-A674D3C8298A}"/>
              </a:ext>
            </a:extLst>
          </p:cNvPr>
          <p:cNvSpPr txBox="1">
            <a:spLocks/>
          </p:cNvSpPr>
          <p:nvPr/>
        </p:nvSpPr>
        <p:spPr>
          <a:xfrm>
            <a:off x="135465" y="-1193800"/>
            <a:ext cx="124742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Disabling CISO using Renderer exploit</a:t>
            </a:r>
          </a:p>
        </p:txBody>
      </p:sp>
      <p:pic>
        <p:nvPicPr>
          <p:cNvPr id="7" name="Picture 6" descr="Icon&#10;&#10;Description automatically generated">
            <a:extLst>
              <a:ext uri="{FF2B5EF4-FFF2-40B4-BE49-F238E27FC236}">
                <a16:creationId xmlns:a16="http://schemas.microsoft.com/office/drawing/2014/main" id="{0EA69583-4CC3-6F44-424E-665E2FEF45AE}"/>
              </a:ext>
            </a:extLst>
          </p:cNvPr>
          <p:cNvPicPr>
            <a:picLocks noChangeAspect="1"/>
          </p:cNvPicPr>
          <p:nvPr/>
        </p:nvPicPr>
        <p:blipFill>
          <a:blip r:embed="rId3"/>
          <a:stretch>
            <a:fillRect/>
          </a:stretch>
        </p:blipFill>
        <p:spPr>
          <a:xfrm>
            <a:off x="5199745" y="1508222"/>
            <a:ext cx="476250" cy="476250"/>
          </a:xfrm>
          <a:prstGeom prst="rect">
            <a:avLst/>
          </a:prstGeom>
        </p:spPr>
      </p:pic>
    </p:spTree>
    <p:extLst>
      <p:ext uri="{BB962C8B-B14F-4D97-AF65-F5344CB8AC3E}">
        <p14:creationId xmlns:p14="http://schemas.microsoft.com/office/powerpoint/2010/main" val="743051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5" y="-1193800"/>
            <a:ext cx="12474223" cy="2387600"/>
          </a:xfrm>
        </p:spPr>
        <p:txBody>
          <a:bodyPr/>
          <a:lstStyle/>
          <a:p>
            <a:pPr algn="l"/>
            <a:r>
              <a:rPr lang="en-US" b="1" dirty="0">
                <a:solidFill>
                  <a:srgbClr val="00B0F0"/>
                </a:solidFill>
                <a:latin typeface="+mn-lt"/>
              </a:rPr>
              <a:t>Disabling CISO using Renderer exploit</a:t>
            </a:r>
          </a:p>
        </p:txBody>
      </p:sp>
      <p:pic>
        <p:nvPicPr>
          <p:cNvPr id="6" name="Picture 5" descr="Text&#10;&#10;Description automatically generated">
            <a:extLst>
              <a:ext uri="{FF2B5EF4-FFF2-40B4-BE49-F238E27FC236}">
                <a16:creationId xmlns:a16="http://schemas.microsoft.com/office/drawing/2014/main" id="{C6A528E3-1FF8-3720-36C4-0FD873009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489" y="1305113"/>
            <a:ext cx="10209328" cy="5208576"/>
          </a:xfrm>
          <a:prstGeom prst="rect">
            <a:avLst/>
          </a:prstGeom>
        </p:spPr>
      </p:pic>
      <p:sp>
        <p:nvSpPr>
          <p:cNvPr id="7" name="Rectangle 6">
            <a:extLst>
              <a:ext uri="{FF2B5EF4-FFF2-40B4-BE49-F238E27FC236}">
                <a16:creationId xmlns:a16="http://schemas.microsoft.com/office/drawing/2014/main" id="{9C5063C4-C9B1-5EB6-EFC7-09162C67C08E}"/>
              </a:ext>
            </a:extLst>
          </p:cNvPr>
          <p:cNvSpPr/>
          <p:nvPr/>
        </p:nvSpPr>
        <p:spPr>
          <a:xfrm>
            <a:off x="1387845" y="4410638"/>
            <a:ext cx="4982308"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726D688C-038A-0525-B756-E0F2B9F80A69}"/>
              </a:ext>
            </a:extLst>
          </p:cNvPr>
          <p:cNvSpPr/>
          <p:nvPr/>
        </p:nvSpPr>
        <p:spPr>
          <a:xfrm>
            <a:off x="1387844" y="5646771"/>
            <a:ext cx="7631977"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72A44EDB-5EEE-2101-DCB6-1A3157318B0E}"/>
              </a:ext>
            </a:extLst>
          </p:cNvPr>
          <p:cNvSpPr txBox="1"/>
          <p:nvPr/>
        </p:nvSpPr>
        <p:spPr>
          <a:xfrm>
            <a:off x="799866" y="4410638"/>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10" name="TextBox 9">
            <a:extLst>
              <a:ext uri="{FF2B5EF4-FFF2-40B4-BE49-F238E27FC236}">
                <a16:creationId xmlns:a16="http://schemas.microsoft.com/office/drawing/2014/main" id="{DF9140BF-C351-204E-DF09-7E34F0E5DDDF}"/>
              </a:ext>
            </a:extLst>
          </p:cNvPr>
          <p:cNvSpPr txBox="1"/>
          <p:nvPr/>
        </p:nvSpPr>
        <p:spPr>
          <a:xfrm>
            <a:off x="799866" y="5604024"/>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2</a:t>
            </a:r>
            <a:endParaRPr lang="en-US" sz="2667" dirty="0">
              <a:solidFill>
                <a:srgbClr val="FF0000"/>
              </a:solidFill>
              <a:ea typeface="Asap SemiBold"/>
              <a:cs typeface="Asap SemiBold"/>
              <a:sym typeface="Asap SemiBold"/>
            </a:endParaRPr>
          </a:p>
        </p:txBody>
      </p:sp>
    </p:spTree>
    <p:extLst>
      <p:ext uri="{BB962C8B-B14F-4D97-AF65-F5344CB8AC3E}">
        <p14:creationId xmlns:p14="http://schemas.microsoft.com/office/powerpoint/2010/main" val="2245201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439351" y="1324708"/>
            <a:ext cx="10414000" cy="4127814"/>
          </a:xfrm>
        </p:spPr>
        <p:txBody>
          <a:bodyPr/>
          <a:lstStyle/>
          <a:p>
            <a:pPr marL="285739" indent="-285739"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Using Chrome/94.0.4606.71, Electron/15.1.2.</a:t>
            </a:r>
          </a:p>
          <a:p>
            <a:pPr marL="285739" indent="-285739"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A “feature” to embed untrusted content in iframe</a:t>
            </a:r>
          </a:p>
          <a:p>
            <a:pPr marL="285739" indent="-285739" algn="l"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fontAlgn="base"/>
            <a:endParaRPr lang="en-US" dirty="0">
              <a:latin typeface="Arial" panose="020B0604020202020204" pitchFamily="34" charset="0"/>
              <a:cs typeface="Arial" panose="020B0604020202020204" pitchFamily="34" charset="0"/>
            </a:endParaRPr>
          </a:p>
          <a:p>
            <a:pPr marL="285739" indent="-285739" algn="l"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rtl="0" fontAlgn="base"/>
            <a:endParaRPr lang="en-US" dirty="0">
              <a:latin typeface="Arial" panose="020B0604020202020204" pitchFamily="34" charset="0"/>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id="{D302561B-AABF-74C6-2FC9-553D15CC4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94" y="2370668"/>
            <a:ext cx="4835661" cy="4355422"/>
          </a:xfrm>
          <a:prstGeom prst="rect">
            <a:avLst/>
          </a:prstGeom>
        </p:spPr>
      </p:pic>
      <p:pic>
        <p:nvPicPr>
          <p:cNvPr id="6" name="Picture 5" descr="Text&#10;&#10;Description automatically generated">
            <a:extLst>
              <a:ext uri="{FF2B5EF4-FFF2-40B4-BE49-F238E27FC236}">
                <a16:creationId xmlns:a16="http://schemas.microsoft.com/office/drawing/2014/main" id="{31794C3E-0956-624D-4B0E-39C5D8ABE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95" y="2582022"/>
            <a:ext cx="5748154" cy="2483426"/>
          </a:xfrm>
          <a:prstGeom prst="rect">
            <a:avLst/>
          </a:prstGeom>
        </p:spPr>
      </p:pic>
      <p:sp>
        <p:nvSpPr>
          <p:cNvPr id="7" name="Title 1">
            <a:extLst>
              <a:ext uri="{FF2B5EF4-FFF2-40B4-BE49-F238E27FC236}">
                <a16:creationId xmlns:a16="http://schemas.microsoft.com/office/drawing/2014/main" id="{D9FD5AA6-F0BA-032F-8859-3562EBB9ADCC}"/>
              </a:ext>
            </a:extLst>
          </p:cNvPr>
          <p:cNvSpPr txBox="1">
            <a:spLocks/>
          </p:cNvSpPr>
          <p:nvPr/>
        </p:nvSpPr>
        <p:spPr>
          <a:xfrm>
            <a:off x="135465" y="-1193800"/>
            <a:ext cx="1219200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Case Study 5: RCE in Undisclosed app</a:t>
            </a:r>
          </a:p>
        </p:txBody>
      </p:sp>
    </p:spTree>
    <p:extLst>
      <p:ext uri="{BB962C8B-B14F-4D97-AF65-F5344CB8AC3E}">
        <p14:creationId xmlns:p14="http://schemas.microsoft.com/office/powerpoint/2010/main" val="218954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439351" y="1324708"/>
            <a:ext cx="10414000" cy="4127814"/>
          </a:xfrm>
        </p:spPr>
        <p:txBody>
          <a:bodyPr/>
          <a:lstStyle/>
          <a:p>
            <a:pPr marL="285739" indent="-285739"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Enabling NISF, doesn’t work because there is URL sanitization. </a:t>
            </a:r>
          </a:p>
          <a:p>
            <a:pPr marL="285739" indent="-285739"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But we can disable context isolation and leak ipcRenderer and send ipcRenderer.send(‘open_external’, ‘file:///calc’)</a:t>
            </a:r>
          </a:p>
          <a:p>
            <a:pPr marL="285739" indent="-285739" algn="l" fontAlgn="base">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rtl="0" fontAlgn="base"/>
            <a:endParaRPr lang="en-US" dirty="0">
              <a:latin typeface="Arial" panose="020B0604020202020204" pitchFamily="34" charset="0"/>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id="{D302561B-AABF-74C6-2FC9-553D15CC4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94" y="2582022"/>
            <a:ext cx="4835661" cy="4144067"/>
          </a:xfrm>
          <a:prstGeom prst="rect">
            <a:avLst/>
          </a:prstGeom>
        </p:spPr>
      </p:pic>
      <p:pic>
        <p:nvPicPr>
          <p:cNvPr id="6" name="Picture 5" descr="Text&#10;&#10;Description automatically generated">
            <a:extLst>
              <a:ext uri="{FF2B5EF4-FFF2-40B4-BE49-F238E27FC236}">
                <a16:creationId xmlns:a16="http://schemas.microsoft.com/office/drawing/2014/main" id="{31794C3E-0956-624D-4B0E-39C5D8ABE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95" y="2582022"/>
            <a:ext cx="5748154" cy="2483426"/>
          </a:xfrm>
          <a:prstGeom prst="rect">
            <a:avLst/>
          </a:prstGeom>
        </p:spPr>
      </p:pic>
      <p:sp>
        <p:nvSpPr>
          <p:cNvPr id="7" name="Title 1">
            <a:extLst>
              <a:ext uri="{FF2B5EF4-FFF2-40B4-BE49-F238E27FC236}">
                <a16:creationId xmlns:a16="http://schemas.microsoft.com/office/drawing/2014/main" id="{D9FD5AA6-F0BA-032F-8859-3562EBB9ADCC}"/>
              </a:ext>
            </a:extLst>
          </p:cNvPr>
          <p:cNvSpPr txBox="1">
            <a:spLocks/>
          </p:cNvSpPr>
          <p:nvPr/>
        </p:nvSpPr>
        <p:spPr>
          <a:xfrm>
            <a:off x="135465" y="-1193800"/>
            <a:ext cx="1219200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Case Study 5: RCE in Undisclosed app</a:t>
            </a:r>
          </a:p>
        </p:txBody>
      </p:sp>
    </p:spTree>
    <p:extLst>
      <p:ext uri="{BB962C8B-B14F-4D97-AF65-F5344CB8AC3E}">
        <p14:creationId xmlns:p14="http://schemas.microsoft.com/office/powerpoint/2010/main" val="3918374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742AB49-424B-CF0B-D3C1-4D677770A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02" y="1363865"/>
            <a:ext cx="4903178" cy="5224503"/>
          </a:xfrm>
          <a:prstGeom prst="rect">
            <a:avLst/>
          </a:prstGeom>
        </p:spPr>
      </p:pic>
      <p:pic>
        <p:nvPicPr>
          <p:cNvPr id="9" name="Picture 8" descr="Text&#10;&#10;Description automatically generated">
            <a:extLst>
              <a:ext uri="{FF2B5EF4-FFF2-40B4-BE49-F238E27FC236}">
                <a16:creationId xmlns:a16="http://schemas.microsoft.com/office/drawing/2014/main" id="{A9A919CD-4A2D-799F-4D4B-C8A71F653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183" y="1363865"/>
            <a:ext cx="6885816" cy="4638350"/>
          </a:xfrm>
          <a:prstGeom prst="rect">
            <a:avLst/>
          </a:prstGeom>
        </p:spPr>
      </p:pic>
      <p:sp>
        <p:nvSpPr>
          <p:cNvPr id="10" name="TextBox 9">
            <a:extLst>
              <a:ext uri="{FF2B5EF4-FFF2-40B4-BE49-F238E27FC236}">
                <a16:creationId xmlns:a16="http://schemas.microsoft.com/office/drawing/2014/main" id="{56DA044F-64B7-A98C-07B9-A2C194F43CA6}"/>
              </a:ext>
            </a:extLst>
          </p:cNvPr>
          <p:cNvSpPr txBox="1"/>
          <p:nvPr/>
        </p:nvSpPr>
        <p:spPr>
          <a:xfrm>
            <a:off x="1466930" y="867131"/>
            <a:ext cx="3810000" cy="45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400" dirty="0"/>
              <a:t>i</a:t>
            </a:r>
            <a:r>
              <a:rPr lang="en-US" sz="2400" dirty="0">
                <a:ea typeface="Asap SemiBold"/>
                <a:cs typeface="Asap SemiBold"/>
                <a:sym typeface="Asap SemiBold"/>
              </a:rPr>
              <a:t>ndex.html</a:t>
            </a:r>
          </a:p>
        </p:txBody>
      </p:sp>
      <p:sp>
        <p:nvSpPr>
          <p:cNvPr id="11" name="TextBox 10">
            <a:extLst>
              <a:ext uri="{FF2B5EF4-FFF2-40B4-BE49-F238E27FC236}">
                <a16:creationId xmlns:a16="http://schemas.microsoft.com/office/drawing/2014/main" id="{D506F265-2FE8-40C3-FCD8-21297E6BBBC0}"/>
              </a:ext>
            </a:extLst>
          </p:cNvPr>
          <p:cNvSpPr txBox="1"/>
          <p:nvPr/>
        </p:nvSpPr>
        <p:spPr>
          <a:xfrm>
            <a:off x="7278511" y="886451"/>
            <a:ext cx="3810000" cy="45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400" dirty="0"/>
              <a:t>leak</a:t>
            </a:r>
            <a:r>
              <a:rPr lang="en-US" sz="2400" dirty="0">
                <a:ea typeface="Asap SemiBold"/>
                <a:cs typeface="Asap SemiBold"/>
                <a:sym typeface="Asap SemiBold"/>
              </a:rPr>
              <a:t>.html</a:t>
            </a:r>
          </a:p>
        </p:txBody>
      </p:sp>
      <p:sp>
        <p:nvSpPr>
          <p:cNvPr id="12" name="TextBox 11">
            <a:extLst>
              <a:ext uri="{FF2B5EF4-FFF2-40B4-BE49-F238E27FC236}">
                <a16:creationId xmlns:a16="http://schemas.microsoft.com/office/drawing/2014/main" id="{ED3C44E3-448D-8CFE-0169-7341678C5707}"/>
              </a:ext>
            </a:extLst>
          </p:cNvPr>
          <p:cNvSpPr txBox="1"/>
          <p:nvPr/>
        </p:nvSpPr>
        <p:spPr>
          <a:xfrm>
            <a:off x="6472660" y="6133543"/>
            <a:ext cx="5109740" cy="454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400" dirty="0"/>
              <a:t>Prototype pollution to leak IPC</a:t>
            </a:r>
            <a:endParaRPr lang="en-US" sz="2400" dirty="0">
              <a:ea typeface="Asap SemiBold"/>
              <a:cs typeface="Asap SemiBold"/>
              <a:sym typeface="Asap SemiBold"/>
            </a:endParaRPr>
          </a:p>
        </p:txBody>
      </p:sp>
      <p:sp>
        <p:nvSpPr>
          <p:cNvPr id="7" name="Title 1">
            <a:extLst>
              <a:ext uri="{FF2B5EF4-FFF2-40B4-BE49-F238E27FC236}">
                <a16:creationId xmlns:a16="http://schemas.microsoft.com/office/drawing/2014/main" id="{FC3B0A7A-2CE8-7A8A-3CA7-B4FF606EDDB1}"/>
              </a:ext>
            </a:extLst>
          </p:cNvPr>
          <p:cNvSpPr txBox="1">
            <a:spLocks/>
          </p:cNvSpPr>
          <p:nvPr/>
        </p:nvSpPr>
        <p:spPr>
          <a:xfrm>
            <a:off x="141002" y="-1543058"/>
            <a:ext cx="1219200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Case Study 5: RCE in Undisclosed app</a:t>
            </a:r>
          </a:p>
        </p:txBody>
      </p:sp>
    </p:spTree>
    <p:extLst>
      <p:ext uri="{BB962C8B-B14F-4D97-AF65-F5344CB8AC3E}">
        <p14:creationId xmlns:p14="http://schemas.microsoft.com/office/powerpoint/2010/main" val="618005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431E58-4476-F0B3-967C-C1EF65ADD438}"/>
              </a:ext>
            </a:extLst>
          </p:cNvPr>
          <p:cNvSpPr txBox="1">
            <a:spLocks/>
          </p:cNvSpPr>
          <p:nvPr/>
        </p:nvSpPr>
        <p:spPr>
          <a:xfrm>
            <a:off x="190501" y="-150988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Demo 5</a:t>
            </a:r>
          </a:p>
        </p:txBody>
      </p:sp>
      <p:pic>
        <p:nvPicPr>
          <p:cNvPr id="2" name="Online Media 1" descr="demo5 latest">
            <a:hlinkClick r:id="" action="ppaction://media"/>
            <a:extLst>
              <a:ext uri="{FF2B5EF4-FFF2-40B4-BE49-F238E27FC236}">
                <a16:creationId xmlns:a16="http://schemas.microsoft.com/office/drawing/2014/main" id="{226F830C-80BE-0344-020C-B69049522306}"/>
              </a:ext>
            </a:extLst>
          </p:cNvPr>
          <p:cNvPicPr>
            <a:picLocks noRot="1" noChangeAspect="1"/>
          </p:cNvPicPr>
          <p:nvPr>
            <a:videoFile r:link="rId1"/>
          </p:nvPr>
        </p:nvPicPr>
        <p:blipFill>
          <a:blip r:embed="rId3"/>
          <a:stretch>
            <a:fillRect/>
          </a:stretch>
        </p:blipFill>
        <p:spPr>
          <a:xfrm>
            <a:off x="107950" y="704850"/>
            <a:ext cx="11963400" cy="6015323"/>
          </a:xfrm>
          <a:prstGeom prst="rect">
            <a:avLst/>
          </a:prstGeom>
        </p:spPr>
      </p:pic>
    </p:spTree>
    <p:extLst>
      <p:ext uri="{BB962C8B-B14F-4D97-AF65-F5344CB8AC3E}">
        <p14:creationId xmlns:p14="http://schemas.microsoft.com/office/powerpoint/2010/main" val="166688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BC543-C6A1-629B-8866-DA24ABAA9363}"/>
              </a:ext>
            </a:extLst>
          </p:cNvPr>
          <p:cNvSpPr>
            <a:spLocks noGrp="1"/>
          </p:cNvSpPr>
          <p:nvPr>
            <p:ph type="title"/>
          </p:nvPr>
        </p:nvSpPr>
        <p:spPr>
          <a:xfrm>
            <a:off x="5716452" y="1926927"/>
            <a:ext cx="6569186" cy="3004145"/>
          </a:xfrm>
        </p:spPr>
        <p:txBody>
          <a:bodyPr>
            <a:noAutofit/>
          </a:bodyPr>
          <a:lstStyle/>
          <a:p>
            <a:r>
              <a:rPr lang="en-US" sz="4800" dirty="0"/>
              <a:t>Disabling Context Isolation from compromised Renderer in older versions</a:t>
            </a:r>
          </a:p>
        </p:txBody>
      </p:sp>
      <p:sp>
        <p:nvSpPr>
          <p:cNvPr id="10" name="Freeform: Shape 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3" name="Picture 2" descr="Icon&#10;&#10;Description automatically generated">
            <a:extLst>
              <a:ext uri="{FF2B5EF4-FFF2-40B4-BE49-F238E27FC236}">
                <a16:creationId xmlns:a16="http://schemas.microsoft.com/office/drawing/2014/main" id="{C737BDBA-CDB2-3015-55C8-67C6EBC255EE}"/>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0" name="Freeform: Shape 1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43950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FA5B3F-BEEE-AAEB-546B-F8DDDEE9E824}"/>
              </a:ext>
            </a:extLst>
          </p:cNvPr>
          <p:cNvSpPr>
            <a:spLocks noGrp="1"/>
          </p:cNvSpPr>
          <p:nvPr>
            <p:ph type="body" sz="quarter" idx="1"/>
          </p:nvPr>
        </p:nvSpPr>
        <p:spPr>
          <a:xfrm>
            <a:off x="439351" y="1324708"/>
            <a:ext cx="10414000" cy="4127814"/>
          </a:xfrm>
        </p:spPr>
        <p:txBody>
          <a:bodyPr/>
          <a:lstStyle/>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Using a pretty old version of Electron (11.4.5) with remote module enabled.</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XSS in one of the embed.</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Leverage it to disable Context Isolation</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Leak Remote Module using Prototype Pollution Gadget</a:t>
            </a:r>
          </a:p>
          <a:p>
            <a:pPr marL="285739" indent="-285739" algn="l" fontAlgn="base">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Get shell remote.process.binding(‘</a:t>
            </a:r>
            <a:r>
              <a:rPr lang="en-US" dirty="0" err="1">
                <a:latin typeface="Arial" panose="020B0604020202020204" pitchFamily="34" charset="0"/>
                <a:cs typeface="Arial" panose="020B0604020202020204" pitchFamily="34" charset="0"/>
              </a:rPr>
              <a:t>spawn_sync</a:t>
            </a:r>
            <a:r>
              <a:rPr lang="en-US" dirty="0">
                <a:latin typeface="Arial" panose="020B0604020202020204" pitchFamily="34" charset="0"/>
                <a:cs typeface="Arial" panose="020B0604020202020204" pitchFamily="34" charset="0"/>
              </a:rPr>
              <a:t>’)</a:t>
            </a:r>
          </a:p>
          <a:p>
            <a:pPr marL="285739" indent="-285739" algn="l" fontAlgn="base">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fontAlgn="base">
              <a:lnSpc>
                <a:spcPct val="150000"/>
              </a:lnSpc>
            </a:pPr>
            <a:endParaRPr lang="en-US" dirty="0">
              <a:latin typeface="Arial" panose="020B0604020202020204" pitchFamily="34" charset="0"/>
              <a:cs typeface="Arial" panose="020B0604020202020204" pitchFamily="34" charset="0"/>
            </a:endParaRPr>
          </a:p>
          <a:p>
            <a:pPr marL="285739" indent="-285739" algn="l" fontAlgn="base">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rtl="0" fontAlgn="base">
              <a:lnSpc>
                <a:spcPct val="150000"/>
              </a:lnSpc>
            </a:pPr>
            <a:endParaRPr lang="en-US"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D9FD5AA6-F0BA-032F-8859-3562EBB9ADCC}"/>
              </a:ext>
            </a:extLst>
          </p:cNvPr>
          <p:cNvSpPr txBox="1">
            <a:spLocks/>
          </p:cNvSpPr>
          <p:nvPr/>
        </p:nvSpPr>
        <p:spPr>
          <a:xfrm>
            <a:off x="135465" y="-1193800"/>
            <a:ext cx="1219200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Case Study 6: RCE in Undisclosed app</a:t>
            </a:r>
          </a:p>
        </p:txBody>
      </p:sp>
    </p:spTree>
    <p:extLst>
      <p:ext uri="{BB962C8B-B14F-4D97-AF65-F5344CB8AC3E}">
        <p14:creationId xmlns:p14="http://schemas.microsoft.com/office/powerpoint/2010/main" val="1165153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5E8A3E88-085B-7008-1001-1B7A9586C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25" y="1222899"/>
            <a:ext cx="8835729" cy="5295133"/>
          </a:xfrm>
          <a:prstGeom prst="rect">
            <a:avLst/>
          </a:prstGeom>
        </p:spPr>
      </p:pic>
      <p:sp>
        <p:nvSpPr>
          <p:cNvPr id="8" name="Rectangle 7">
            <a:extLst>
              <a:ext uri="{FF2B5EF4-FFF2-40B4-BE49-F238E27FC236}">
                <a16:creationId xmlns:a16="http://schemas.microsoft.com/office/drawing/2014/main" id="{CBF723EA-061E-27CD-A44D-982EC572754A}"/>
              </a:ext>
            </a:extLst>
          </p:cNvPr>
          <p:cNvSpPr/>
          <p:nvPr/>
        </p:nvSpPr>
        <p:spPr>
          <a:xfrm>
            <a:off x="3468014" y="3191203"/>
            <a:ext cx="6503866"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0D56CE9B-0AFF-6ABC-ED3E-C1B4D921068A}"/>
              </a:ext>
            </a:extLst>
          </p:cNvPr>
          <p:cNvSpPr/>
          <p:nvPr/>
        </p:nvSpPr>
        <p:spPr>
          <a:xfrm>
            <a:off x="3238011" y="4854617"/>
            <a:ext cx="6503866"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E5BDCA06-8B5E-C130-A2EE-2156789F5332}"/>
              </a:ext>
            </a:extLst>
          </p:cNvPr>
          <p:cNvSpPr txBox="1"/>
          <p:nvPr/>
        </p:nvSpPr>
        <p:spPr>
          <a:xfrm>
            <a:off x="1" y="3175090"/>
            <a:ext cx="3120780" cy="18090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marL="285739" indent="-285739" defTabSz="687889" hangingPunct="0">
              <a:buFont typeface="Arial" panose="020B0604020202020204" pitchFamily="34" charset="0"/>
              <a:buChar char="•"/>
            </a:pPr>
            <a:r>
              <a:rPr lang="en-US" sz="1600" dirty="0">
                <a:latin typeface="Arial" panose="020B0604020202020204" pitchFamily="34" charset="0"/>
                <a:cs typeface="Arial" panose="020B0604020202020204" pitchFamily="34" charset="0"/>
              </a:rPr>
              <a:t>In old electron, context_isolation is implemented differently.</a:t>
            </a:r>
          </a:p>
          <a:p>
            <a:pPr marL="285739" indent="-285739" defTabSz="687889" hangingPunct="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39" indent="-285739" defTabSz="687889" hangingPunct="0">
              <a:buFont typeface="Arial" panose="020B0604020202020204" pitchFamily="34" charset="0"/>
              <a:buChar char="•"/>
            </a:pPr>
            <a:r>
              <a:rPr lang="en-US" sz="1600" dirty="0">
                <a:latin typeface="Arial" panose="020B0604020202020204" pitchFamily="34" charset="0"/>
                <a:ea typeface="Asap SemiBold"/>
                <a:cs typeface="Arial" panose="020B0604020202020204" pitchFamily="34" charset="0"/>
                <a:sym typeface="Asap SemiBold"/>
              </a:rPr>
              <a:t>Doesn’t use WebPreferences</a:t>
            </a:r>
          </a:p>
          <a:p>
            <a:pPr marL="285739" indent="-285739" defTabSz="687889" hangingPunct="0">
              <a:buFont typeface="Arial" panose="020B0604020202020204" pitchFamily="34" charset="0"/>
              <a:buChar char="•"/>
            </a:pPr>
            <a:endParaRPr lang="en-US" sz="1600" dirty="0">
              <a:latin typeface="Arial" panose="020B0604020202020204" pitchFamily="34" charset="0"/>
              <a:ea typeface="Asap SemiBold"/>
              <a:cs typeface="Arial" panose="020B0604020202020204" pitchFamily="34" charset="0"/>
              <a:sym typeface="Asap SemiBold"/>
            </a:endParaRPr>
          </a:p>
          <a:p>
            <a:pPr marL="285739" indent="-285739" defTabSz="687889" hangingPunct="0">
              <a:buFont typeface="Arial" panose="020B0604020202020204" pitchFamily="34" charset="0"/>
              <a:buChar char="•"/>
            </a:pPr>
            <a:r>
              <a:rPr lang="en-US" sz="1600" dirty="0">
                <a:latin typeface="Arial" panose="020B0604020202020204" pitchFamily="34" charset="0"/>
                <a:cs typeface="Arial" panose="020B0604020202020204" pitchFamily="34" charset="0"/>
              </a:rPr>
              <a:t>Stores on renderer_client_</a:t>
            </a:r>
            <a:endParaRPr lang="en-US" sz="1600" dirty="0">
              <a:latin typeface="Arial" panose="020B0604020202020204" pitchFamily="34" charset="0"/>
              <a:ea typeface="Asap SemiBold"/>
              <a:cs typeface="Arial" panose="020B0604020202020204" pitchFamily="34" charset="0"/>
              <a:sym typeface="Asap SemiBold"/>
            </a:endParaRPr>
          </a:p>
        </p:txBody>
      </p:sp>
      <p:sp>
        <p:nvSpPr>
          <p:cNvPr id="11" name="TextBox 10">
            <a:extLst>
              <a:ext uri="{FF2B5EF4-FFF2-40B4-BE49-F238E27FC236}">
                <a16:creationId xmlns:a16="http://schemas.microsoft.com/office/drawing/2014/main" id="{03D18221-3428-4A98-D8B5-A77DDE925A3D}"/>
              </a:ext>
            </a:extLst>
          </p:cNvPr>
          <p:cNvSpPr txBox="1"/>
          <p:nvPr/>
        </p:nvSpPr>
        <p:spPr>
          <a:xfrm>
            <a:off x="2830575" y="3175090"/>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12" name="TextBox 11">
            <a:extLst>
              <a:ext uri="{FF2B5EF4-FFF2-40B4-BE49-F238E27FC236}">
                <a16:creationId xmlns:a16="http://schemas.microsoft.com/office/drawing/2014/main" id="{D17D096E-6734-D57C-9518-7B35C5FCD1BB}"/>
              </a:ext>
            </a:extLst>
          </p:cNvPr>
          <p:cNvSpPr txBox="1"/>
          <p:nvPr/>
        </p:nvSpPr>
        <p:spPr>
          <a:xfrm>
            <a:off x="2830575" y="4854617"/>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2</a:t>
            </a:r>
            <a:endParaRPr lang="en-US" sz="2667" dirty="0">
              <a:solidFill>
                <a:srgbClr val="FF0000"/>
              </a:solidFill>
              <a:ea typeface="Asap SemiBold"/>
              <a:cs typeface="Asap SemiBold"/>
              <a:sym typeface="Asap SemiBold"/>
            </a:endParaRPr>
          </a:p>
        </p:txBody>
      </p:sp>
      <p:sp>
        <p:nvSpPr>
          <p:cNvPr id="13" name="Title 1">
            <a:extLst>
              <a:ext uri="{FF2B5EF4-FFF2-40B4-BE49-F238E27FC236}">
                <a16:creationId xmlns:a16="http://schemas.microsoft.com/office/drawing/2014/main" id="{2394B002-FFFB-8777-851C-617702312213}"/>
              </a:ext>
            </a:extLst>
          </p:cNvPr>
          <p:cNvSpPr txBox="1">
            <a:spLocks/>
          </p:cNvSpPr>
          <p:nvPr/>
        </p:nvSpPr>
        <p:spPr>
          <a:xfrm>
            <a:off x="0" y="-1349995"/>
            <a:ext cx="124742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Disabling CISO on old electron version</a:t>
            </a:r>
          </a:p>
        </p:txBody>
      </p:sp>
    </p:spTree>
    <p:extLst>
      <p:ext uri="{BB962C8B-B14F-4D97-AF65-F5344CB8AC3E}">
        <p14:creationId xmlns:p14="http://schemas.microsoft.com/office/powerpoint/2010/main" val="1304218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509C20E-80F3-55E9-79F0-6F1381E0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2" y="-112889"/>
            <a:ext cx="12937810" cy="78674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F62073-91E6-706D-B4B7-5A2FE7F5BABC}"/>
              </a:ext>
            </a:extLst>
          </p:cNvPr>
          <p:cNvSpPr txBox="1"/>
          <p:nvPr/>
        </p:nvSpPr>
        <p:spPr>
          <a:xfrm>
            <a:off x="131589" y="5690549"/>
            <a:ext cx="9371611" cy="1008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r>
              <a:rPr lang="en-US" sz="1500" dirty="0">
                <a:solidFill>
                  <a:srgbClr val="FF0000"/>
                </a:solidFill>
              </a:rPr>
              <a:t>Sandboxed Renderer: </a:t>
            </a:r>
          </a:p>
          <a:p>
            <a:r>
              <a:rPr lang="en-US" sz="1500" dirty="0"/>
              <a:t>(new BrowserWindow({ webPreferences: { sandbox: </a:t>
            </a:r>
            <a:r>
              <a:rPr lang="en-US" sz="1500" dirty="0">
                <a:solidFill>
                  <a:srgbClr val="FF0000"/>
                </a:solidFill>
              </a:rPr>
              <a:t>true</a:t>
            </a:r>
            <a:r>
              <a:rPr lang="en-US" sz="1500" dirty="0"/>
              <a:t>, nodeIntegration: true } })).loadURL(‘//</a:t>
            </a:r>
            <a:r>
              <a:rPr lang="en-US" sz="1500" dirty="0" err="1"/>
              <a:t>example.com</a:t>
            </a:r>
            <a:r>
              <a:rPr lang="en-US" sz="1500" dirty="0"/>
              <a:t>’)</a:t>
            </a:r>
          </a:p>
          <a:p>
            <a:r>
              <a:rPr lang="en-US" sz="1500" dirty="0">
                <a:solidFill>
                  <a:schemeClr val="accent1">
                    <a:lumMod val="75000"/>
                  </a:schemeClr>
                </a:solidFill>
              </a:rPr>
              <a:t>Non-Sandboxed Renderer:</a:t>
            </a:r>
          </a:p>
          <a:p>
            <a:r>
              <a:rPr lang="en-US" sz="1500" dirty="0"/>
              <a:t> (new BrowserWindow({webPreferences:{ sandbox: </a:t>
            </a:r>
            <a:r>
              <a:rPr lang="en-US" sz="1500" dirty="0">
                <a:solidFill>
                  <a:srgbClr val="FF0000"/>
                </a:solidFill>
              </a:rPr>
              <a:t>false</a:t>
            </a:r>
            <a:r>
              <a:rPr lang="en-US" sz="1500" dirty="0"/>
              <a:t>, nodeIntegration: true } })).loadURL(‘//</a:t>
            </a:r>
            <a:r>
              <a:rPr lang="en-US" sz="1500" dirty="0" err="1"/>
              <a:t>example.com</a:t>
            </a:r>
            <a:r>
              <a:rPr lang="en-US" sz="1500" dirty="0"/>
              <a:t>’)</a:t>
            </a:r>
            <a:endParaRPr lang="en-US" sz="2667" dirty="0"/>
          </a:p>
        </p:txBody>
      </p:sp>
    </p:spTree>
    <p:extLst>
      <p:ext uri="{BB962C8B-B14F-4D97-AF65-F5344CB8AC3E}">
        <p14:creationId xmlns:p14="http://schemas.microsoft.com/office/powerpoint/2010/main" val="324330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1521D1-0938-B52D-DE76-A82ECA784FB0}"/>
              </a:ext>
            </a:extLst>
          </p:cNvPr>
          <p:cNvSpPr>
            <a:spLocks noGrp="1"/>
          </p:cNvSpPr>
          <p:nvPr>
            <p:ph type="body" sz="quarter" idx="1"/>
          </p:nvPr>
        </p:nvSpPr>
        <p:spPr>
          <a:xfrm>
            <a:off x="398485" y="2055628"/>
            <a:ext cx="5523523" cy="2621880"/>
          </a:xfrm>
        </p:spPr>
        <p:txBody>
          <a:bodyPr/>
          <a:lstStyle/>
          <a:p>
            <a:pPr marL="285739" indent="-285739" algn="l">
              <a:buFont typeface="Arial" panose="020B0604020202020204" pitchFamily="34" charset="0"/>
              <a:buChar char="•"/>
            </a:pPr>
            <a:r>
              <a:rPr lang="en-US" dirty="0"/>
              <a:t>Prototype Pollution Gadget only work if the current window is MainFrame (top window)</a:t>
            </a:r>
          </a:p>
          <a:p>
            <a:pPr marL="285739" indent="-285739" algn="l">
              <a:buFont typeface="Arial" panose="020B0604020202020204" pitchFamily="34" charset="0"/>
              <a:buChar char="•"/>
            </a:pPr>
            <a:endParaRPr lang="en-US" dirty="0"/>
          </a:p>
          <a:p>
            <a:pPr marL="285739" indent="-285739" algn="l">
              <a:buFont typeface="Arial" panose="020B0604020202020204" pitchFamily="34" charset="0"/>
              <a:buChar char="•"/>
            </a:pPr>
            <a:r>
              <a:rPr lang="en-US" dirty="0"/>
              <a:t>We can make ourselves top by overwriting IsMainFrame to 1 😈</a:t>
            </a:r>
          </a:p>
        </p:txBody>
      </p:sp>
      <p:sp>
        <p:nvSpPr>
          <p:cNvPr id="5" name="TextBox 4">
            <a:extLst>
              <a:ext uri="{FF2B5EF4-FFF2-40B4-BE49-F238E27FC236}">
                <a16:creationId xmlns:a16="http://schemas.microsoft.com/office/drawing/2014/main" id="{1B422131-2ABF-5621-42C7-A92E0AAA4446}"/>
              </a:ext>
            </a:extLst>
          </p:cNvPr>
          <p:cNvSpPr txBox="1"/>
          <p:nvPr/>
        </p:nvSpPr>
        <p:spPr>
          <a:xfrm>
            <a:off x="105508" y="5812275"/>
            <a:ext cx="12086493" cy="861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67" dirty="0">
                <a:solidFill>
                  <a:srgbClr val="000000"/>
                </a:solidFill>
                <a:latin typeface="Arial" panose="020B0604020202020204" pitchFamily="34" charset="0"/>
              </a:rPr>
              <a:t>Reference: </a:t>
            </a:r>
            <a:r>
              <a:rPr lang="en-US" sz="1667" u="sng" dirty="0">
                <a:solidFill>
                  <a:srgbClr val="0097A7"/>
                </a:solidFill>
                <a:latin typeface="Arial" panose="020B0604020202020204" pitchFamily="34" charset="0"/>
                <a:hlinkClick r:id="rId2"/>
              </a:rPr>
              <a:t>https://source.chromium.org/chromium/chromium/src/+/main:third_party/blink/renderer/core/frame/frame.h;l=139?q=ismainframe&amp;ss=chromium</a:t>
            </a:r>
            <a:endParaRPr lang="en-US" sz="1500" dirty="0"/>
          </a:p>
        </p:txBody>
      </p:sp>
      <p:pic>
        <p:nvPicPr>
          <p:cNvPr id="9" name="Picture 8" descr="Graphical user interface, text&#10;&#10;Description automatically generated with medium confidence">
            <a:extLst>
              <a:ext uri="{FF2B5EF4-FFF2-40B4-BE49-F238E27FC236}">
                <a16:creationId xmlns:a16="http://schemas.microsoft.com/office/drawing/2014/main" id="{B3CD29F5-C341-5671-D40B-498590E6D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993" y="2899515"/>
            <a:ext cx="5831090" cy="934107"/>
          </a:xfrm>
          <a:prstGeom prst="rect">
            <a:avLst/>
          </a:prstGeom>
        </p:spPr>
      </p:pic>
      <p:sp>
        <p:nvSpPr>
          <p:cNvPr id="8" name="Title 1">
            <a:extLst>
              <a:ext uri="{FF2B5EF4-FFF2-40B4-BE49-F238E27FC236}">
                <a16:creationId xmlns:a16="http://schemas.microsoft.com/office/drawing/2014/main" id="{3B53CAEE-BE87-F335-12C8-E68BE1F78B9E}"/>
              </a:ext>
            </a:extLst>
          </p:cNvPr>
          <p:cNvSpPr txBox="1">
            <a:spLocks/>
          </p:cNvSpPr>
          <p:nvPr/>
        </p:nvSpPr>
        <p:spPr>
          <a:xfrm>
            <a:off x="105508" y="-1321298"/>
            <a:ext cx="124742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Disabling CISO on old electron version</a:t>
            </a:r>
          </a:p>
        </p:txBody>
      </p:sp>
    </p:spTree>
    <p:extLst>
      <p:ext uri="{BB962C8B-B14F-4D97-AF65-F5344CB8AC3E}">
        <p14:creationId xmlns:p14="http://schemas.microsoft.com/office/powerpoint/2010/main" val="2877052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AEE7AF5-04A7-96EB-45EE-643AAF023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816" y="1182990"/>
            <a:ext cx="9757627" cy="5358487"/>
          </a:xfrm>
          <a:prstGeom prst="rect">
            <a:avLst/>
          </a:prstGeom>
        </p:spPr>
      </p:pic>
      <p:sp>
        <p:nvSpPr>
          <p:cNvPr id="6" name="Rectangle 5">
            <a:extLst>
              <a:ext uri="{FF2B5EF4-FFF2-40B4-BE49-F238E27FC236}">
                <a16:creationId xmlns:a16="http://schemas.microsoft.com/office/drawing/2014/main" id="{901FD36F-507A-7213-EDD7-780D594407A2}"/>
              </a:ext>
            </a:extLst>
          </p:cNvPr>
          <p:cNvSpPr/>
          <p:nvPr/>
        </p:nvSpPr>
        <p:spPr>
          <a:xfrm>
            <a:off x="2220693" y="2878835"/>
            <a:ext cx="8477226"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39710A40-C123-BFF7-23EA-2D841CC46BB9}"/>
              </a:ext>
            </a:extLst>
          </p:cNvPr>
          <p:cNvSpPr/>
          <p:nvPr/>
        </p:nvSpPr>
        <p:spPr>
          <a:xfrm>
            <a:off x="2220693" y="5118722"/>
            <a:ext cx="8477226" cy="410433"/>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1E68F2B7-D4F4-4DF5-B385-0F71B2F50F1E}"/>
              </a:ext>
            </a:extLst>
          </p:cNvPr>
          <p:cNvSpPr txBox="1"/>
          <p:nvPr/>
        </p:nvSpPr>
        <p:spPr>
          <a:xfrm>
            <a:off x="1629508" y="2836088"/>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
        <p:nvSpPr>
          <p:cNvPr id="9" name="TextBox 8">
            <a:extLst>
              <a:ext uri="{FF2B5EF4-FFF2-40B4-BE49-F238E27FC236}">
                <a16:creationId xmlns:a16="http://schemas.microsoft.com/office/drawing/2014/main" id="{8876FFEA-C810-B672-9805-6BB9DAC47CD1}"/>
              </a:ext>
            </a:extLst>
          </p:cNvPr>
          <p:cNvSpPr txBox="1"/>
          <p:nvPr/>
        </p:nvSpPr>
        <p:spPr>
          <a:xfrm>
            <a:off x="1565032" y="5075975"/>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2</a:t>
            </a:r>
            <a:endParaRPr lang="en-US" sz="2667" dirty="0">
              <a:solidFill>
                <a:srgbClr val="FF0000"/>
              </a:solidFill>
              <a:ea typeface="Asap SemiBold"/>
              <a:cs typeface="Asap SemiBold"/>
              <a:sym typeface="Asap SemiBold"/>
            </a:endParaRPr>
          </a:p>
        </p:txBody>
      </p:sp>
      <p:sp>
        <p:nvSpPr>
          <p:cNvPr id="10" name="Title 1">
            <a:extLst>
              <a:ext uri="{FF2B5EF4-FFF2-40B4-BE49-F238E27FC236}">
                <a16:creationId xmlns:a16="http://schemas.microsoft.com/office/drawing/2014/main" id="{C818AC98-6BDE-507D-1998-27D54607E32A}"/>
              </a:ext>
            </a:extLst>
          </p:cNvPr>
          <p:cNvSpPr txBox="1">
            <a:spLocks/>
          </p:cNvSpPr>
          <p:nvPr/>
        </p:nvSpPr>
        <p:spPr>
          <a:xfrm>
            <a:off x="105508" y="-1321298"/>
            <a:ext cx="124742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Disabling CISO on old electron version</a:t>
            </a:r>
          </a:p>
        </p:txBody>
      </p:sp>
    </p:spTree>
    <p:extLst>
      <p:ext uri="{BB962C8B-B14F-4D97-AF65-F5344CB8AC3E}">
        <p14:creationId xmlns:p14="http://schemas.microsoft.com/office/powerpoint/2010/main" val="1330568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9DDD72DC-3230-90D8-21C3-00FF4B645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76" y="1138794"/>
            <a:ext cx="8801801" cy="5494994"/>
          </a:xfrm>
          <a:prstGeom prst="rect">
            <a:avLst/>
          </a:prstGeom>
        </p:spPr>
      </p:pic>
      <p:sp>
        <p:nvSpPr>
          <p:cNvPr id="6" name="Title 1">
            <a:extLst>
              <a:ext uri="{FF2B5EF4-FFF2-40B4-BE49-F238E27FC236}">
                <a16:creationId xmlns:a16="http://schemas.microsoft.com/office/drawing/2014/main" id="{0CF40253-E247-CA71-0181-72DC17767D86}"/>
              </a:ext>
            </a:extLst>
          </p:cNvPr>
          <p:cNvSpPr txBox="1">
            <a:spLocks/>
          </p:cNvSpPr>
          <p:nvPr/>
        </p:nvSpPr>
        <p:spPr>
          <a:xfrm>
            <a:off x="105508" y="-1321298"/>
            <a:ext cx="124742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00B0F0"/>
                </a:solidFill>
                <a:latin typeface="+mn-lt"/>
              </a:rPr>
              <a:t>Disabling CISO on old electron version</a:t>
            </a:r>
          </a:p>
        </p:txBody>
      </p:sp>
      <p:sp>
        <p:nvSpPr>
          <p:cNvPr id="7" name="Rectangle 6">
            <a:extLst>
              <a:ext uri="{FF2B5EF4-FFF2-40B4-BE49-F238E27FC236}">
                <a16:creationId xmlns:a16="http://schemas.microsoft.com/office/drawing/2014/main" id="{07C53372-623A-5E0B-8EAF-338802218B60}"/>
              </a:ext>
            </a:extLst>
          </p:cNvPr>
          <p:cNvSpPr/>
          <p:nvPr/>
        </p:nvSpPr>
        <p:spPr>
          <a:xfrm>
            <a:off x="1746522" y="2065412"/>
            <a:ext cx="8553099" cy="91340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87889" hangingPunct="0"/>
            <a:endParaRPr lang="en-US" sz="2667">
              <a:solidFill>
                <a:srgbClr val="FFFFFF"/>
              </a:solidFill>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062EE124-E8FD-A3EC-30E7-53C7C9C5C115}"/>
              </a:ext>
            </a:extLst>
          </p:cNvPr>
          <p:cNvSpPr txBox="1"/>
          <p:nvPr/>
        </p:nvSpPr>
        <p:spPr>
          <a:xfrm>
            <a:off x="1102186" y="2274149"/>
            <a:ext cx="269630" cy="495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solidFill>
                  <a:srgbClr val="FF0000"/>
                </a:solidFill>
              </a:rPr>
              <a:t>1</a:t>
            </a:r>
            <a:endParaRPr lang="en-US" sz="2667" dirty="0">
              <a:solidFill>
                <a:srgbClr val="FF0000"/>
              </a:solidFill>
              <a:ea typeface="Asap SemiBold"/>
              <a:cs typeface="Asap SemiBold"/>
              <a:sym typeface="Asap SemiBold"/>
            </a:endParaRPr>
          </a:p>
        </p:txBody>
      </p:sp>
    </p:spTree>
    <p:extLst>
      <p:ext uri="{BB962C8B-B14F-4D97-AF65-F5344CB8AC3E}">
        <p14:creationId xmlns:p14="http://schemas.microsoft.com/office/powerpoint/2010/main" val="14712970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BC543-C6A1-629B-8866-DA24ABAA9363}"/>
              </a:ext>
            </a:extLst>
          </p:cNvPr>
          <p:cNvSpPr>
            <a:spLocks noGrp="1"/>
          </p:cNvSpPr>
          <p:nvPr>
            <p:ph type="title"/>
          </p:nvPr>
        </p:nvSpPr>
        <p:spPr>
          <a:xfrm>
            <a:off x="6225230" y="1476578"/>
            <a:ext cx="5334930" cy="3004145"/>
          </a:xfrm>
        </p:spPr>
        <p:txBody>
          <a:bodyPr>
            <a:normAutofit/>
          </a:bodyPr>
          <a:lstStyle/>
          <a:p>
            <a:r>
              <a:rPr lang="en-US" dirty="0"/>
              <a:t>Same Site Origin Spoofing</a:t>
            </a:r>
          </a:p>
        </p:txBody>
      </p:sp>
      <p:sp>
        <p:nvSpPr>
          <p:cNvPr id="27" name="Freeform: Shape 2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3" name="Picture 2" descr="Icon&#10;&#10;Description automatically generated">
            <a:extLst>
              <a:ext uri="{FF2B5EF4-FFF2-40B4-BE49-F238E27FC236}">
                <a16:creationId xmlns:a16="http://schemas.microsoft.com/office/drawing/2014/main" id="{C737BDBA-CDB2-3015-55C8-67C6EBC255EE}"/>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7" name="Freeform: Shape 3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356955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Same Site Origin Spoofing</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521177"/>
            <a:ext cx="11243733" cy="4969933"/>
          </a:xfrm>
        </p:spPr>
        <p:txBody>
          <a:bodyPr>
            <a:normAutofit/>
          </a:bodyPr>
          <a:lstStyle/>
          <a:p>
            <a:pPr marL="285739" indent="-285739" algn="l">
              <a:buFont typeface="Arial" panose="020B0604020202020204" pitchFamily="34" charset="0"/>
              <a:buChar char="•"/>
            </a:pPr>
            <a:r>
              <a:rPr lang="en-US" dirty="0"/>
              <a:t>Same site origin spoofing is also an important issue to take care on electron. Attacker can spoof origin to main window from an XSS on subdomain within embeds and can access node/contextBridge APIs. </a:t>
            </a:r>
          </a:p>
          <a:p>
            <a:pPr algn="l"/>
            <a:endParaRPr lang="en-US" dirty="0"/>
          </a:p>
          <a:p>
            <a:pPr algn="l"/>
            <a:r>
              <a:rPr lang="en-US" dirty="0">
                <a:solidFill>
                  <a:srgbClr val="00B050"/>
                </a:solidFill>
              </a:rPr>
              <a:t>app.example.com</a:t>
            </a:r>
            <a:r>
              <a:rPr lang="en-US" dirty="0"/>
              <a:t>:</a:t>
            </a:r>
            <a:r>
              <a:rPr lang="en-US" dirty="0">
                <a:solidFill>
                  <a:srgbClr val="FF0000"/>
                </a:solidFill>
              </a:rPr>
              <a:t>443</a:t>
            </a:r>
            <a:r>
              <a:rPr lang="en-US" dirty="0"/>
              <a:t> (normal website loaded through main.js)</a:t>
            </a:r>
          </a:p>
          <a:p>
            <a:pPr algn="l"/>
            <a:r>
              <a:rPr lang="en-US" dirty="0">
                <a:solidFill>
                  <a:srgbClr val="00B050"/>
                </a:solidFill>
              </a:rPr>
              <a:t>app.example.com</a:t>
            </a:r>
            <a:r>
              <a:rPr lang="en-US" dirty="0"/>
              <a:t>:</a:t>
            </a:r>
            <a:r>
              <a:rPr lang="en-US" dirty="0">
                <a:solidFill>
                  <a:srgbClr val="FF0000"/>
                </a:solidFill>
              </a:rPr>
              <a:t>8080</a:t>
            </a:r>
            <a:r>
              <a:rPr lang="en-US" dirty="0"/>
              <a:t> (sandboxed website loaded in iframe where we have XSS)</a:t>
            </a:r>
          </a:p>
          <a:p>
            <a:pPr algn="l"/>
            <a:endParaRPr lang="en-US" dirty="0"/>
          </a:p>
          <a:p>
            <a:pPr algn="l"/>
            <a:r>
              <a:rPr lang="en-US" dirty="0"/>
              <a:t>Site-Isolation rules won’t apply here as it is still same-site (but not same-origin). Hence, chrome uses the same process for both the pages.</a:t>
            </a:r>
          </a:p>
          <a:p>
            <a:pPr algn="l"/>
            <a:endParaRPr lang="en-US" dirty="0"/>
          </a:p>
          <a:p>
            <a:pPr algn="l"/>
            <a:r>
              <a:rPr lang="en-US" dirty="0"/>
              <a:t>Renderer exploit         in an embed can directly set </a:t>
            </a:r>
            <a:r>
              <a:rPr lang="en-US" i="1" dirty="0"/>
              <a:t>security_context_.security_origin_.port </a:t>
            </a:r>
            <a:r>
              <a:rPr lang="en-US" dirty="0"/>
              <a:t>to parent’s port</a:t>
            </a:r>
            <a:r>
              <a:rPr lang="en-US" i="1" dirty="0"/>
              <a:t> &amp; </a:t>
            </a:r>
            <a:r>
              <a:rPr lang="en-US" i="1" dirty="0" err="1"/>
              <a:t>document_.url</a:t>
            </a:r>
            <a:r>
              <a:rPr lang="en-US" i="1" dirty="0"/>
              <a:t>_ </a:t>
            </a:r>
            <a:r>
              <a:rPr lang="en-US" dirty="0"/>
              <a:t>to parent’s URL.</a:t>
            </a:r>
            <a:endParaRPr lang="en-US" i="1" dirty="0"/>
          </a:p>
          <a:p>
            <a:pPr marL="285739" indent="-285739" algn="l">
              <a:buFont typeface="Arial" panose="020B0604020202020204" pitchFamily="34" charset="0"/>
              <a:buChar char="•"/>
            </a:pPr>
            <a:endParaRPr lang="en-US" dirty="0"/>
          </a:p>
          <a:p>
            <a:pPr algn="l"/>
            <a:endParaRPr lang="en-US" dirty="0">
              <a:latin typeface="Arial" panose="020B0604020202020204" pitchFamily="34" charset="0"/>
              <a:cs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7D6D1935-040A-7E2C-BA0B-A2237000687E}"/>
              </a:ext>
            </a:extLst>
          </p:cNvPr>
          <p:cNvPicPr>
            <a:picLocks noChangeAspect="1"/>
          </p:cNvPicPr>
          <p:nvPr/>
        </p:nvPicPr>
        <p:blipFill>
          <a:blip r:embed="rId2"/>
          <a:stretch>
            <a:fillRect/>
          </a:stretch>
        </p:blipFill>
        <p:spPr>
          <a:xfrm>
            <a:off x="2408278" y="5649552"/>
            <a:ext cx="476250" cy="476250"/>
          </a:xfrm>
          <a:prstGeom prst="rect">
            <a:avLst/>
          </a:prstGeom>
        </p:spPr>
      </p:pic>
    </p:spTree>
    <p:extLst>
      <p:ext uri="{BB962C8B-B14F-4D97-AF65-F5344CB8AC3E}">
        <p14:creationId xmlns:p14="http://schemas.microsoft.com/office/powerpoint/2010/main" val="2708853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Patch Gap</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521177"/>
            <a:ext cx="11243733" cy="4969933"/>
          </a:xfrm>
        </p:spPr>
        <p:txBody>
          <a:bodyPr>
            <a:normAutofit/>
          </a:bodyPr>
          <a:lstStyle/>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There is a </a:t>
            </a:r>
            <a:r>
              <a:rPr lang="en-US" b="1" dirty="0">
                <a:latin typeface="Arial" panose="020B0604020202020204" pitchFamily="34" charset="0"/>
                <a:cs typeface="Arial" panose="020B0604020202020204" pitchFamily="34" charset="0"/>
              </a:rPr>
              <a:t>noticeable</a:t>
            </a:r>
            <a:r>
              <a:rPr lang="en-US" dirty="0">
                <a:latin typeface="Arial" panose="020B0604020202020204" pitchFamily="34" charset="0"/>
                <a:cs typeface="Arial" panose="020B0604020202020204" pitchFamily="34" charset="0"/>
              </a:rPr>
              <a:t> patch gap between chrome &lt;-&gt; Electron &lt;-&gt; Electron Apps which makes most of them susceptible to these attacks. </a:t>
            </a:r>
          </a:p>
          <a:p>
            <a:pPr marL="285739" indent="-285739"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dirty="0">
                <a:latin typeface="Arial" panose="020B0604020202020204" pitchFamily="34" charset="0"/>
                <a:cs typeface="Arial" panose="020B0604020202020204" pitchFamily="34" charset="0"/>
              </a:rPr>
              <a:t>Sandbox Escapes from Chromium can also be used.</a:t>
            </a:r>
          </a:p>
          <a:p>
            <a:pPr algn="l"/>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601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Mitigations</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419577"/>
            <a:ext cx="11243733" cy="4969933"/>
          </a:xfrm>
        </p:spPr>
        <p:txBody>
          <a:bodyPr>
            <a:normAutofit fontScale="92500" lnSpcReduction="10000"/>
          </a:bodyPr>
          <a:lstStyle/>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Enable all the security flags</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Don’t use embeds which don’t have good security track record (third party embed)</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Mitigate security vulnerabilities (XSS, Open URL Redirection, etc.) on all your assets (even subdomains)</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Upgrade Electron regularly to make sure patch gap is not large</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Don’t implement sensitive IPC on main process </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Ensure that all IPC message handlers appropriately validate senderFrame</a:t>
            </a:r>
          </a:p>
          <a:p>
            <a:pPr marL="285739" indent="-285739" algn="l">
              <a:lnSpc>
                <a:spcPct val="110000"/>
              </a:lnSpc>
              <a:buFont typeface="Arial" panose="020B0604020202020204" pitchFamily="34" charset="0"/>
              <a:buChar char="•"/>
            </a:pPr>
            <a:r>
              <a:rPr lang="en-US" dirty="0">
                <a:latin typeface="Arial" panose="020B0604020202020204" pitchFamily="34" charset="0"/>
                <a:cs typeface="Arial" panose="020B0604020202020204" pitchFamily="34" charset="0"/>
              </a:rPr>
              <a:t>Ensure Adequate Segregation is present if you’re rolling out your own library which combines browser and application-level code</a:t>
            </a:r>
          </a:p>
          <a:p>
            <a:pPr marL="285739" indent="-285739" algn="l">
              <a:lnSpc>
                <a:spcPct val="11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a:lnSpc>
                <a:spcPct val="110000"/>
              </a:lnSpc>
            </a:pPr>
            <a:r>
              <a:rPr lang="en-US" dirty="0">
                <a:latin typeface="Arial" panose="020B0604020202020204" pitchFamily="34" charset="0"/>
                <a:cs typeface="Arial" panose="020B0604020202020204" pitchFamily="34" charset="0"/>
              </a:rPr>
              <a:t>Read: </a:t>
            </a:r>
            <a:r>
              <a:rPr lang="en-US" dirty="0">
                <a:latin typeface="Arial" panose="020B0604020202020204" pitchFamily="34" charset="0"/>
                <a:cs typeface="Arial" panose="020B0604020202020204" pitchFamily="34" charset="0"/>
                <a:hlinkClick r:id="rId2"/>
              </a:rPr>
              <a:t>https://www.electronjs.org/docs/latest/tutorial/security</a:t>
            </a:r>
            <a:r>
              <a:rPr lang="en-US" dirty="0">
                <a:latin typeface="Arial" panose="020B0604020202020204" pitchFamily="34" charset="0"/>
                <a:cs typeface="Arial" panose="020B0604020202020204" pitchFamily="34" charset="0"/>
              </a:rPr>
              <a:t> </a:t>
            </a:r>
          </a:p>
          <a:p>
            <a:pPr marL="285739" indent="-285739" algn="l">
              <a:lnSpc>
                <a:spcPct val="11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0787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Epilogue</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14489" y="1521177"/>
            <a:ext cx="11243733" cy="4969933"/>
          </a:xfrm>
        </p:spPr>
        <p:txBody>
          <a:bodyPr>
            <a:normAutofit/>
          </a:bodyPr>
          <a:lstStyle/>
          <a:p>
            <a:pPr marL="285739" indent="-285739" algn="l">
              <a:buFont typeface="Arial" panose="020B0604020202020204" pitchFamily="34" charset="0"/>
              <a:buChar char="•"/>
            </a:pPr>
            <a:r>
              <a:rPr lang="en-US" sz="2800" dirty="0">
                <a:latin typeface="Arial" panose="020B0604020202020204" pitchFamily="34" charset="0"/>
                <a:cs typeface="Arial" panose="020B0604020202020204" pitchFamily="34" charset="0"/>
              </a:rPr>
              <a:t>In total we were able to achieve RCE on </a:t>
            </a:r>
            <a:r>
              <a:rPr lang="en-US" sz="2800" b="1" dirty="0">
                <a:solidFill>
                  <a:srgbClr val="FF0000"/>
                </a:solidFill>
                <a:latin typeface="Arial" panose="020B0604020202020204" pitchFamily="34" charset="0"/>
                <a:cs typeface="Arial" panose="020B0604020202020204" pitchFamily="34" charset="0"/>
              </a:rPr>
              <a:t>18</a:t>
            </a:r>
            <a:r>
              <a:rPr lang="en-US" sz="2800" dirty="0">
                <a:latin typeface="Arial" panose="020B0604020202020204" pitchFamily="34" charset="0"/>
                <a:cs typeface="Arial" panose="020B0604020202020204" pitchFamily="34" charset="0"/>
              </a:rPr>
              <a:t> different Electron applications</a:t>
            </a:r>
          </a:p>
          <a:p>
            <a:pPr marL="285739" indent="-285739"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39" indent="-285739" algn="l">
              <a:buFont typeface="Arial" panose="020B0604020202020204" pitchFamily="34" charset="0"/>
              <a:buChar char="•"/>
            </a:pPr>
            <a:r>
              <a:rPr lang="en-US" sz="2800" dirty="0">
                <a:latin typeface="Arial" panose="020B0604020202020204" pitchFamily="34" charset="0"/>
                <a:cs typeface="Arial" panose="020B0604020202020204" pitchFamily="34" charset="0"/>
              </a:rPr>
              <a:t>Examples: </a:t>
            </a:r>
            <a:r>
              <a:rPr lang="en-US" sz="2800" dirty="0" err="1">
                <a:latin typeface="Arial" panose="020B0604020202020204" pitchFamily="34" charset="0"/>
                <a:cs typeface="Arial" panose="020B0604020202020204" pitchFamily="34" charset="0"/>
              </a:rPr>
              <a:t>JupyterLab</a:t>
            </a:r>
            <a:r>
              <a:rPr lang="en-US" sz="2800" dirty="0">
                <a:latin typeface="Arial" panose="020B0604020202020204" pitchFamily="34" charset="0"/>
                <a:cs typeface="Arial" panose="020B0604020202020204" pitchFamily="34" charset="0"/>
              </a:rPr>
              <a:t>, Mattermost, </a:t>
            </a:r>
            <a:r>
              <a:rPr lang="en-US" sz="2800" dirty="0" err="1">
                <a:latin typeface="Arial" panose="020B0604020202020204" pitchFamily="34" charset="0"/>
                <a:cs typeface="Arial" panose="020B0604020202020204" pitchFamily="34" charset="0"/>
              </a:rPr>
              <a:t>Rocket.Chat</a:t>
            </a:r>
            <a:r>
              <a:rPr lang="en-US" sz="2800" dirty="0">
                <a:latin typeface="Arial" panose="020B0604020202020204" pitchFamily="34" charset="0"/>
                <a:cs typeface="Arial" panose="020B0604020202020204" pitchFamily="34" charset="0"/>
              </a:rPr>
              <a:t>, Notion, Basecamp and the ones covered within this talk are few of them</a:t>
            </a:r>
          </a:p>
        </p:txBody>
      </p:sp>
    </p:spTree>
    <p:extLst>
      <p:ext uri="{BB962C8B-B14F-4D97-AF65-F5344CB8AC3E}">
        <p14:creationId xmlns:p14="http://schemas.microsoft.com/office/powerpoint/2010/main" val="3449611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8FB3-D9FD-67F7-6CDE-1DFD96A78154}"/>
              </a:ext>
            </a:extLst>
          </p:cNvPr>
          <p:cNvSpPr>
            <a:spLocks noGrp="1"/>
          </p:cNvSpPr>
          <p:nvPr>
            <p:ph type="title"/>
          </p:nvPr>
        </p:nvSpPr>
        <p:spPr>
          <a:xfrm>
            <a:off x="135466" y="-1193800"/>
            <a:ext cx="9144000" cy="2387600"/>
          </a:xfrm>
        </p:spPr>
        <p:txBody>
          <a:bodyPr/>
          <a:lstStyle/>
          <a:p>
            <a:pPr algn="l"/>
            <a:r>
              <a:rPr lang="en-US" b="1" dirty="0">
                <a:solidFill>
                  <a:srgbClr val="00B0F0"/>
                </a:solidFill>
                <a:latin typeface="+mn-lt"/>
              </a:rPr>
              <a:t>Research Team</a:t>
            </a:r>
          </a:p>
        </p:txBody>
      </p:sp>
      <p:sp>
        <p:nvSpPr>
          <p:cNvPr id="3" name="Text Placeholder 2">
            <a:extLst>
              <a:ext uri="{FF2B5EF4-FFF2-40B4-BE49-F238E27FC236}">
                <a16:creationId xmlns:a16="http://schemas.microsoft.com/office/drawing/2014/main" id="{C4272507-3E95-1275-B80E-D85E03E20A40}"/>
              </a:ext>
            </a:extLst>
          </p:cNvPr>
          <p:cNvSpPr>
            <a:spLocks noGrp="1"/>
          </p:cNvSpPr>
          <p:nvPr>
            <p:ph type="body" sz="quarter" idx="1"/>
          </p:nvPr>
        </p:nvSpPr>
        <p:spPr>
          <a:xfrm>
            <a:off x="270933" y="1588910"/>
            <a:ext cx="11243733" cy="4969933"/>
          </a:xfrm>
        </p:spPr>
        <p:txBody>
          <a:bodyPr>
            <a:normAutofit/>
          </a:bodyPr>
          <a:lstStyle/>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Mohan Sri Rama Krishna Pedhapati @</a:t>
            </a:r>
            <a:r>
              <a:rPr lang="en-US" sz="2800" dirty="0">
                <a:latin typeface="Arial" panose="020B0604020202020204" pitchFamily="34" charset="0"/>
                <a:cs typeface="Arial" panose="020B0604020202020204" pitchFamily="34" charset="0"/>
                <a:hlinkClick r:id="rId2"/>
              </a:rPr>
              <a:t>S1r1u5_</a:t>
            </a:r>
            <a:r>
              <a:rPr lang="en-US" sz="2800" dirty="0">
                <a:latin typeface="Arial" panose="020B0604020202020204" pitchFamily="34" charset="0"/>
                <a:cs typeface="Arial" panose="020B0604020202020204" pitchFamily="34" charset="0"/>
              </a:rPr>
              <a:t> </a:t>
            </a: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William Bowling @</a:t>
            </a:r>
            <a:r>
              <a:rPr lang="en-US" sz="2800" dirty="0" err="1">
                <a:latin typeface="Arial" panose="020B0604020202020204" pitchFamily="34" charset="0"/>
                <a:cs typeface="Arial" panose="020B0604020202020204" pitchFamily="34" charset="0"/>
                <a:hlinkClick r:id="rId3"/>
              </a:rPr>
              <a:t>vakzz</a:t>
            </a:r>
            <a:endParaRPr lang="en-US" sz="2800" dirty="0">
              <a:latin typeface="Arial" panose="020B0604020202020204" pitchFamily="34" charset="0"/>
              <a:cs typeface="Arial" panose="020B0604020202020204" pitchFamily="34" charset="0"/>
            </a:endParaRP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Max Garrett @</a:t>
            </a:r>
            <a:r>
              <a:rPr lang="en-US" sz="2800" dirty="0" err="1">
                <a:latin typeface="Arial" panose="020B0604020202020204" pitchFamily="34" charset="0"/>
                <a:cs typeface="Arial" panose="020B0604020202020204" pitchFamily="34" charset="0"/>
                <a:hlinkClick r:id="rId4"/>
              </a:rPr>
              <a:t>TheGrandPew</a:t>
            </a:r>
            <a:endParaRPr lang="en-US" sz="2800" dirty="0">
              <a:latin typeface="Arial" panose="020B0604020202020204" pitchFamily="34" charset="0"/>
              <a:cs typeface="Arial" panose="020B0604020202020204" pitchFamily="34" charset="0"/>
            </a:endParaRPr>
          </a:p>
          <a:p>
            <a:pPr marL="285739" indent="-285739" algn="l">
              <a:lnSpc>
                <a:spcPct val="150000"/>
              </a:lnSpc>
              <a:buFont typeface="Arial" panose="020B0604020202020204" pitchFamily="34" charset="0"/>
              <a:buChar char="•"/>
            </a:pPr>
            <a:r>
              <a:rPr lang="en-US" sz="2800" dirty="0">
                <a:latin typeface="Arial" panose="020B0604020202020204" pitchFamily="34" charset="0"/>
                <a:cs typeface="Arial" panose="020B0604020202020204" pitchFamily="34" charset="0"/>
              </a:rPr>
              <a:t>Aaditya Purani @</a:t>
            </a:r>
            <a:r>
              <a:rPr lang="en-US" sz="2800" dirty="0">
                <a:latin typeface="Arial" panose="020B0604020202020204" pitchFamily="34" charset="0"/>
                <a:cs typeface="Arial" panose="020B0604020202020204" pitchFamily="34" charset="0"/>
                <a:hlinkClick r:id="rId5"/>
              </a:rPr>
              <a:t>aaditya_purani</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436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C374AA-B81F-EBB2-085F-D249664AA8A9}"/>
              </a:ext>
            </a:extLst>
          </p:cNvPr>
          <p:cNvSpPr txBox="1"/>
          <p:nvPr/>
        </p:nvSpPr>
        <p:spPr>
          <a:xfrm>
            <a:off x="3770625" y="3429000"/>
            <a:ext cx="10392833" cy="1316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4000" dirty="0">
                <a:latin typeface="Asap SemiBold"/>
                <a:ea typeface="Asap SemiBold"/>
                <a:cs typeface="Asap SemiBold"/>
                <a:sym typeface="Asap SemiBold"/>
                <a:hlinkClick r:id="rId2"/>
              </a:rPr>
              <a:t>https://electrovolt.io</a:t>
            </a:r>
            <a:endParaRPr lang="en-US" sz="4000" dirty="0">
              <a:latin typeface="Asap SemiBold"/>
              <a:ea typeface="Asap SemiBold"/>
              <a:cs typeface="Asap SemiBold"/>
              <a:sym typeface="Asap SemiBold"/>
            </a:endParaRPr>
          </a:p>
          <a:p>
            <a:pPr defTabSz="687889" hangingPunct="0"/>
            <a:endParaRPr lang="en-US" sz="4000" dirty="0">
              <a:latin typeface="Asap SemiBold"/>
              <a:ea typeface="Asap SemiBold"/>
              <a:cs typeface="Asap SemiBold"/>
              <a:sym typeface="Asap SemiBold"/>
            </a:endParaRPr>
          </a:p>
        </p:txBody>
      </p:sp>
      <p:sp>
        <p:nvSpPr>
          <p:cNvPr id="2" name="TextBox 1">
            <a:extLst>
              <a:ext uri="{FF2B5EF4-FFF2-40B4-BE49-F238E27FC236}">
                <a16:creationId xmlns:a16="http://schemas.microsoft.com/office/drawing/2014/main" id="{FE7E9CF8-9273-B7D1-418D-176BA11C6C56}"/>
              </a:ext>
            </a:extLst>
          </p:cNvPr>
          <p:cNvSpPr txBox="1"/>
          <p:nvPr/>
        </p:nvSpPr>
        <p:spPr>
          <a:xfrm>
            <a:off x="1338385" y="2016917"/>
            <a:ext cx="10638692" cy="1316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2333" tIns="42333" rIns="42333" bIns="42333" numCol="1" spcCol="38100" rtlCol="0" anchor="ctr">
            <a:spAutoFit/>
          </a:bodyPr>
          <a:lstStyle/>
          <a:p>
            <a:pPr defTabSz="687889" hangingPunct="0"/>
            <a:r>
              <a:rPr lang="en-US" sz="2667" dirty="0">
                <a:latin typeface="Arial" panose="020B0604020202020204" pitchFamily="34" charset="0"/>
                <a:ea typeface="Asap SemiBold"/>
                <a:cs typeface="Arial" panose="020B0604020202020204" pitchFamily="34" charset="0"/>
                <a:sym typeface="Asap SemiBold"/>
              </a:rPr>
              <a:t>Want to understand in detail about our findings and secure your Electron apps? </a:t>
            </a:r>
          </a:p>
          <a:p>
            <a:pPr defTabSz="687889" hangingPunct="0"/>
            <a:endParaRPr lang="en-US" sz="2667" dirty="0">
              <a:latin typeface="Asap SemiBold"/>
              <a:ea typeface="Asap SemiBold"/>
              <a:cs typeface="Asap SemiBold"/>
              <a:sym typeface="Asap SemiBold"/>
            </a:endParaRPr>
          </a:p>
        </p:txBody>
      </p:sp>
      <p:pic>
        <p:nvPicPr>
          <p:cNvPr id="5" name="Picture 4" descr="Icon&#10;&#10;Description automatically generated">
            <a:extLst>
              <a:ext uri="{FF2B5EF4-FFF2-40B4-BE49-F238E27FC236}">
                <a16:creationId xmlns:a16="http://schemas.microsoft.com/office/drawing/2014/main" id="{FD34BA33-DDAB-4DF4-CDB3-1229FBE4A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916" y="4555657"/>
            <a:ext cx="1014168" cy="1014168"/>
          </a:xfrm>
          <a:prstGeom prst="rect">
            <a:avLst/>
          </a:prstGeom>
        </p:spPr>
      </p:pic>
    </p:spTree>
    <p:extLst>
      <p:ext uri="{BB962C8B-B14F-4D97-AF65-F5344CB8AC3E}">
        <p14:creationId xmlns:p14="http://schemas.microsoft.com/office/powerpoint/2010/main" val="212284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05E6EB8-18B3-1C30-C236-9FED8B7E4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79" y="0"/>
            <a:ext cx="12861704" cy="840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4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7530F3B-4ED4-2A14-0049-B43888582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3" y="338667"/>
            <a:ext cx="12677427" cy="822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414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1EFD-44D6-4956-A93D-017947FF931F}"/>
              </a:ext>
            </a:extLst>
          </p:cNvPr>
          <p:cNvSpPr>
            <a:spLocks noGrp="1"/>
          </p:cNvSpPr>
          <p:nvPr>
            <p:ph type="title"/>
          </p:nvPr>
        </p:nvSpPr>
        <p:spPr>
          <a:xfrm>
            <a:off x="395113" y="-1193800"/>
            <a:ext cx="9144000" cy="2387600"/>
          </a:xfrm>
        </p:spPr>
        <p:txBody>
          <a:bodyPr/>
          <a:lstStyle/>
          <a:p>
            <a:pPr algn="l"/>
            <a:r>
              <a:rPr lang="en-US" b="1" dirty="0">
                <a:solidFill>
                  <a:srgbClr val="00B0F0"/>
                </a:solidFill>
                <a:latin typeface="+mn-lt"/>
              </a:rPr>
              <a:t>Terminologies</a:t>
            </a:r>
          </a:p>
        </p:txBody>
      </p:sp>
      <p:sp>
        <p:nvSpPr>
          <p:cNvPr id="3" name="Text Placeholder 2">
            <a:extLst>
              <a:ext uri="{FF2B5EF4-FFF2-40B4-BE49-F238E27FC236}">
                <a16:creationId xmlns:a16="http://schemas.microsoft.com/office/drawing/2014/main" id="{38D1784A-C861-426D-860F-2C0A84D05DFF}"/>
              </a:ext>
            </a:extLst>
          </p:cNvPr>
          <p:cNvSpPr>
            <a:spLocks noGrp="1"/>
          </p:cNvSpPr>
          <p:nvPr>
            <p:ph type="body" sz="quarter" idx="1"/>
          </p:nvPr>
        </p:nvSpPr>
        <p:spPr>
          <a:xfrm>
            <a:off x="395113" y="1092165"/>
            <a:ext cx="10869733" cy="4356467"/>
          </a:xfrm>
        </p:spPr>
        <p:txBody>
          <a:bodyPr>
            <a:noAutofit/>
          </a:bodyPr>
          <a:lstStyle/>
          <a:p>
            <a:pPr marL="285739" indent="-285739" algn="l">
              <a:lnSpc>
                <a:spcPct val="200000"/>
              </a:lnSpc>
              <a:buFont typeface="Arial" panose="020B0604020202020204" pitchFamily="34" charset="0"/>
              <a:buChar char="•"/>
            </a:pPr>
            <a:r>
              <a:rPr lang="en-US" sz="2600" dirty="0">
                <a:latin typeface="Arial" panose="020B0604020202020204" pitchFamily="34" charset="0"/>
                <a:cs typeface="Arial" panose="020B0604020202020204" pitchFamily="34" charset="0"/>
              </a:rPr>
              <a:t>Node Integration =&gt; NI</a:t>
            </a:r>
          </a:p>
          <a:p>
            <a:pPr marL="285739" indent="-285739" algn="l">
              <a:lnSpc>
                <a:spcPct val="200000"/>
              </a:lnSpc>
              <a:buFont typeface="Arial" panose="020B0604020202020204" pitchFamily="34" charset="0"/>
              <a:buChar char="•"/>
            </a:pPr>
            <a:r>
              <a:rPr lang="en-US" sz="2600" dirty="0">
                <a:latin typeface="Arial" panose="020B0604020202020204" pitchFamily="34" charset="0"/>
                <a:cs typeface="Arial" panose="020B0604020202020204" pitchFamily="34" charset="0"/>
              </a:rPr>
              <a:t>Context Isolation =&gt; CI</a:t>
            </a:r>
          </a:p>
          <a:p>
            <a:pPr marL="285739" indent="-285739" algn="l">
              <a:lnSpc>
                <a:spcPct val="200000"/>
              </a:lnSpc>
              <a:buFont typeface="Arial" panose="020B0604020202020204" pitchFamily="34" charset="0"/>
              <a:buChar char="•"/>
            </a:pPr>
            <a:r>
              <a:rPr lang="en-US" sz="2600" dirty="0">
                <a:latin typeface="Arial" panose="020B0604020202020204" pitchFamily="34" charset="0"/>
                <a:cs typeface="Arial" panose="020B0604020202020204" pitchFamily="34" charset="0"/>
              </a:rPr>
              <a:t>Node Integration in Workers =&gt; NIW</a:t>
            </a:r>
          </a:p>
          <a:p>
            <a:pPr marL="285739" indent="-285739" algn="l">
              <a:lnSpc>
                <a:spcPct val="200000"/>
              </a:lnSpc>
              <a:buFont typeface="Arial" panose="020B0604020202020204" pitchFamily="34" charset="0"/>
              <a:buChar char="•"/>
            </a:pPr>
            <a:r>
              <a:rPr lang="en-US" sz="2600" dirty="0">
                <a:latin typeface="Arial" panose="020B0604020202020204" pitchFamily="34" charset="0"/>
                <a:cs typeface="Arial" panose="020B0604020202020204" pitchFamily="34" charset="0"/>
              </a:rPr>
              <a:t>Node Integration in Subframes =&gt; NISF (Exposes preload)</a:t>
            </a:r>
          </a:p>
          <a:p>
            <a:pPr marL="285739" indent="-285739" algn="l">
              <a:lnSpc>
                <a:spcPct val="200000"/>
              </a:lnSpc>
              <a:buFont typeface="Arial" panose="020B0604020202020204" pitchFamily="34" charset="0"/>
              <a:buChar char="•"/>
            </a:pPr>
            <a:r>
              <a:rPr lang="en-US" sz="2600" dirty="0">
                <a:latin typeface="Arial" panose="020B0604020202020204" pitchFamily="34" charset="0"/>
                <a:cs typeface="Arial" panose="020B0604020202020204" pitchFamily="34" charset="0"/>
              </a:rPr>
              <a:t>Sandbox =&gt; SBX</a:t>
            </a:r>
          </a:p>
          <a:p>
            <a:pPr algn="l">
              <a:lnSpc>
                <a:spcPct val="200000"/>
              </a:lnSpc>
            </a:pPr>
            <a:endParaRPr lang="en-US" sz="3000" dirty="0"/>
          </a:p>
          <a:p>
            <a:pPr algn="l">
              <a:lnSpc>
                <a:spcPct val="200000"/>
              </a:lnSpc>
            </a:pPr>
            <a:endParaRPr lang="en-US" sz="3000" dirty="0"/>
          </a:p>
          <a:p>
            <a:pPr algn="l">
              <a:lnSpc>
                <a:spcPct val="200000"/>
              </a:lnSpc>
            </a:pPr>
            <a:br>
              <a:rPr lang="en-US" sz="3000" dirty="0"/>
            </a:br>
            <a:endParaRPr lang="en-US" sz="3000" dirty="0"/>
          </a:p>
        </p:txBody>
      </p:sp>
      <p:pic>
        <p:nvPicPr>
          <p:cNvPr id="2067" name="Picture 19">
            <a:extLst>
              <a:ext uri="{FF2B5EF4-FFF2-40B4-BE49-F238E27FC236}">
                <a16:creationId xmlns:a16="http://schemas.microsoft.com/office/drawing/2014/main" id="{B32534E5-DA5F-C7EF-BBBB-0016A2E83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2223" y="3323130"/>
            <a:ext cx="47991" cy="4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79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2521</TotalTime>
  <Words>1978</Words>
  <Application>Microsoft Macintosh PowerPoint</Application>
  <PresentationFormat>Widescreen</PresentationFormat>
  <Paragraphs>298</Paragraphs>
  <Slides>69</Slides>
  <Notes>29</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 Unicode MS</vt:lpstr>
      <vt:lpstr>Arial</vt:lpstr>
      <vt:lpstr>Arial Black</vt:lpstr>
      <vt:lpstr>Asap SemiBold</vt:lpstr>
      <vt:lpstr>Calibri</vt:lpstr>
      <vt:lpstr>Calibri Light</vt:lpstr>
      <vt:lpstr>Helvetica Neue Medium</vt:lpstr>
      <vt:lpstr>Office Theme</vt:lpstr>
      <vt:lpstr>PowerPoint Presentation</vt:lpstr>
      <vt:lpstr>PowerPoint Presentation</vt:lpstr>
      <vt:lpstr>What is Electron?</vt:lpstr>
      <vt:lpstr>PowerPoint Presentation</vt:lpstr>
      <vt:lpstr>PowerPoint Presentation</vt:lpstr>
      <vt:lpstr>PowerPoint Presentation</vt:lpstr>
      <vt:lpstr>PowerPoint Presentation</vt:lpstr>
      <vt:lpstr>PowerPoint Presentation</vt:lpstr>
      <vt:lpstr>Terminologies</vt:lpstr>
      <vt:lpstr>NI: true, CISO: false, SBX: false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get shell?</vt:lpstr>
      <vt:lpstr>How to get shell?</vt:lpstr>
      <vt:lpstr>Prototype Pollution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Enabling Node Integration in SubFrames from compromised Renderer  (CVE-2022-29247) </vt:lpstr>
      <vt:lpstr>PowerPoint Presentation</vt:lpstr>
      <vt:lpstr>PowerPoint Presentation</vt:lpstr>
      <vt:lpstr>PowerPoint Presentation</vt:lpstr>
      <vt:lpstr>PowerPoint Presentation</vt:lpstr>
      <vt:lpstr>Implementation of Node Integration in SubFrames</vt:lpstr>
      <vt:lpstr>PowerPoint Presentation</vt:lpstr>
      <vt:lpstr>PowerPoint Presentation</vt:lpstr>
      <vt:lpstr>PowerPoint Presentation</vt:lpstr>
      <vt:lpstr>Case Study 4: Element RCE (CVE-2022-23597)</vt:lpstr>
      <vt:lpstr>Case Study 4: Element RCE (CVE-2022-23597)</vt:lpstr>
      <vt:lpstr>PowerPoint Presentation</vt:lpstr>
      <vt:lpstr>PowerPoint Presentation</vt:lpstr>
      <vt:lpstr>PowerPoint Presentation</vt:lpstr>
      <vt:lpstr>Disabling Context Isolation from compromised Renderer (CVE-2022-29247)</vt:lpstr>
      <vt:lpstr>PowerPoint Presentation</vt:lpstr>
      <vt:lpstr>PowerPoint Presentation</vt:lpstr>
      <vt:lpstr>PowerPoint Presentation</vt:lpstr>
      <vt:lpstr>Disabling CISO using Renderer exploit</vt:lpstr>
      <vt:lpstr>PowerPoint Presentation</vt:lpstr>
      <vt:lpstr>PowerPoint Presentation</vt:lpstr>
      <vt:lpstr>PowerPoint Presentation</vt:lpstr>
      <vt:lpstr>PowerPoint Presentation</vt:lpstr>
      <vt:lpstr>Disabling Context Isolation from compromised Renderer in older versions</vt:lpstr>
      <vt:lpstr>PowerPoint Presentation</vt:lpstr>
      <vt:lpstr>PowerPoint Presentation</vt:lpstr>
      <vt:lpstr>PowerPoint Presentation</vt:lpstr>
      <vt:lpstr>PowerPoint Presentation</vt:lpstr>
      <vt:lpstr>PowerPoint Presentation</vt:lpstr>
      <vt:lpstr>Same Site Origin Spoofing</vt:lpstr>
      <vt:lpstr>Same Site Origin Spoofing</vt:lpstr>
      <vt:lpstr>Patch Gap</vt:lpstr>
      <vt:lpstr>Mitigations</vt:lpstr>
      <vt:lpstr>Epilogue</vt:lpstr>
      <vt:lpstr>Research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Aaditya Purani</dc:creator>
  <cp:lastModifiedBy>Aaditya Purani</cp:lastModifiedBy>
  <cp:revision>17</cp:revision>
  <dcterms:created xsi:type="dcterms:W3CDTF">2022-07-20T01:14:30Z</dcterms:created>
  <dcterms:modified xsi:type="dcterms:W3CDTF">2022-07-22T18:37:33Z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2d06e56-1756-4005-87f1-1edc72dd4bdf_Enabled">
    <vt:lpwstr>true</vt:lpwstr>
  </property>
  <property fmtid="{D5CDD505-2E9C-101B-9397-08002B2CF9AE}" pid="3" name="MSIP_Label_52d06e56-1756-4005-87f1-1edc72dd4bdf_SetDate">
    <vt:lpwstr>2022-07-20T01:14:31Z</vt:lpwstr>
  </property>
  <property fmtid="{D5CDD505-2E9C-101B-9397-08002B2CF9AE}" pid="4" name="MSIP_Label_52d06e56-1756-4005-87f1-1edc72dd4bdf_Method">
    <vt:lpwstr>Standard</vt:lpwstr>
  </property>
  <property fmtid="{D5CDD505-2E9C-101B-9397-08002B2CF9AE}" pid="5" name="MSIP_Label_52d06e56-1756-4005-87f1-1edc72dd4bdf_Name">
    <vt:lpwstr>General</vt:lpwstr>
  </property>
  <property fmtid="{D5CDD505-2E9C-101B-9397-08002B2CF9AE}" pid="6" name="MSIP_Label_52d06e56-1756-4005-87f1-1edc72dd4bdf_SiteId">
    <vt:lpwstr>9026c5f4-86d0-4b9f-bd39-b7d4d0fb4674</vt:lpwstr>
  </property>
  <property fmtid="{D5CDD505-2E9C-101B-9397-08002B2CF9AE}" pid="7" name="MSIP_Label_52d06e56-1756-4005-87f1-1edc72dd4bdf_ActionId">
    <vt:lpwstr>64cbab92-d9df-42e0-807d-30de92a243d4</vt:lpwstr>
  </property>
  <property fmtid="{D5CDD505-2E9C-101B-9397-08002B2CF9AE}" pid="8" name="MSIP_Label_52d06e56-1756-4005-87f1-1edc72dd4bdf_ContentBits">
    <vt:lpwstr>0</vt:lpwstr>
  </property>
</Properties>
</file>